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embeddedFontLst>
    <p:embeddedFont>
      <p:font typeface="Roboto Mono" panose="00000009000000000000" pitchFamily="49"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0" roundtripDataSignature="AMtx7mhc/eoQmPi3aLVtZDyIuAv2CPHp8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C1BCF65-201F-4A15-B30A-A34D86FD3841}">
  <a:tblStyle styleId="{DC1BCF65-201F-4A15-B30A-A34D86FD3841}"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2" d="100"/>
          <a:sy n="52" d="100"/>
        </p:scale>
        <p:origin x="730" y="2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3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 name="Google Shape;9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6fdbdeca0e_2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36fdbdeca0e_2_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100" b="1"/>
              <a:t>Title:</a:t>
            </a:r>
            <a:r>
              <a:rPr lang="en-US" sz="1100"/>
              <a:t> </a:t>
            </a:r>
            <a:r>
              <a:rPr lang="en-US" sz="1100" i="1"/>
              <a:t>Modeling Environmental Suitability</a:t>
            </a:r>
            <a:br>
              <a:rPr lang="en-US" sz="1100" i="1"/>
            </a:br>
            <a:r>
              <a:rPr lang="en-US" sz="1100"/>
              <a:t> </a:t>
            </a:r>
            <a:r>
              <a:rPr lang="en-US" sz="1100" b="1"/>
              <a:t>Explain:</a:t>
            </a:r>
            <a:endParaRPr sz="1100" b="1"/>
          </a:p>
          <a:p>
            <a:pPr marL="457200" lvl="0" indent="-298450" algn="l" rtl="0">
              <a:lnSpc>
                <a:spcPct val="115000"/>
              </a:lnSpc>
              <a:spcBef>
                <a:spcPts val="1200"/>
              </a:spcBef>
              <a:spcAft>
                <a:spcPts val="0"/>
              </a:spcAft>
              <a:buClr>
                <a:schemeClr val="dk1"/>
              </a:buClr>
              <a:buSzPts val="1100"/>
              <a:buChar char="●"/>
            </a:pPr>
            <a:r>
              <a:rPr lang="en-US" sz="1100"/>
              <a:t>Used </a:t>
            </a:r>
            <a:r>
              <a:rPr lang="en-US" sz="1100" b="1"/>
              <a:t>logistic regression</a:t>
            </a:r>
            <a:r>
              <a:rPr lang="en-US" sz="1100"/>
              <a:t> to relate species presence to environmental predictors.</a:t>
            </a:r>
            <a:br>
              <a:rPr lang="en-US" sz="1100"/>
            </a:br>
            <a:endParaRPr sz="1100"/>
          </a:p>
          <a:p>
            <a:pPr marL="457200" lvl="0" indent="-298450" algn="l" rtl="0">
              <a:lnSpc>
                <a:spcPct val="115000"/>
              </a:lnSpc>
              <a:spcBef>
                <a:spcPts val="0"/>
              </a:spcBef>
              <a:spcAft>
                <a:spcPts val="0"/>
              </a:spcAft>
              <a:buClr>
                <a:schemeClr val="dk1"/>
              </a:buClr>
              <a:buSzPts val="1100"/>
              <a:buChar char="●"/>
            </a:pPr>
            <a:r>
              <a:rPr lang="en-US" sz="1100"/>
              <a:t>Standardized all predictors before fitting.</a:t>
            </a:r>
            <a:br>
              <a:rPr lang="en-US" sz="1100"/>
            </a:br>
            <a:endParaRPr sz="1100"/>
          </a:p>
          <a:p>
            <a:pPr marL="457200" lvl="0" indent="-298450" algn="l" rtl="0">
              <a:lnSpc>
                <a:spcPct val="115000"/>
              </a:lnSpc>
              <a:spcBef>
                <a:spcPts val="0"/>
              </a:spcBef>
              <a:spcAft>
                <a:spcPts val="0"/>
              </a:spcAft>
              <a:buClr>
                <a:schemeClr val="dk1"/>
              </a:buClr>
              <a:buSzPts val="1100"/>
              <a:buChar char="●"/>
            </a:pPr>
            <a:r>
              <a:rPr lang="en-US" sz="1100"/>
              <a:t>Computed coefficients → positive = variable increases suitability, negative = decreases.</a:t>
            </a:r>
            <a:br>
              <a:rPr lang="en-US" sz="1100"/>
            </a:br>
            <a:endParaRPr sz="1100"/>
          </a:p>
          <a:p>
            <a:pPr marL="457200" lvl="0" indent="-298450" algn="l" rtl="0">
              <a:lnSpc>
                <a:spcPct val="115000"/>
              </a:lnSpc>
              <a:spcBef>
                <a:spcPts val="0"/>
              </a:spcBef>
              <a:spcAft>
                <a:spcPts val="0"/>
              </a:spcAft>
              <a:buClr>
                <a:schemeClr val="dk1"/>
              </a:buClr>
              <a:buSzPts val="1100"/>
              <a:buChar char="●"/>
            </a:pPr>
            <a:r>
              <a:rPr lang="en-US" sz="1100"/>
              <a:t>Identified which environmental factors most influence presence.</a:t>
            </a:r>
            <a:endParaRPr sz="1100"/>
          </a:p>
          <a:p>
            <a:pPr marL="0" lvl="0" indent="0" algn="l" rtl="0">
              <a:lnSpc>
                <a:spcPct val="115000"/>
              </a:lnSpc>
              <a:spcBef>
                <a:spcPts val="1200"/>
              </a:spcBef>
              <a:spcAft>
                <a:spcPts val="0"/>
              </a:spcAft>
              <a:buClr>
                <a:schemeClr val="dk1"/>
              </a:buClr>
              <a:buSzPts val="1100"/>
              <a:buFont typeface="Arial"/>
              <a:buNone/>
            </a:pPr>
            <a:r>
              <a:rPr lang="en-US" sz="1100" b="1"/>
              <a:t>Title:</a:t>
            </a:r>
            <a:r>
              <a:rPr lang="en-US" sz="1100"/>
              <a:t> </a:t>
            </a:r>
            <a:r>
              <a:rPr lang="en-US" sz="1100" i="1"/>
              <a:t>Predicted Suitable and Unsuitable Areas</a:t>
            </a:r>
            <a:br>
              <a:rPr lang="en-US" sz="1100" i="1"/>
            </a:br>
            <a:r>
              <a:rPr lang="en-US" sz="1100"/>
              <a:t> </a:t>
            </a:r>
            <a:r>
              <a:rPr lang="en-US" sz="1100" b="1"/>
              <a:t>Explain:</a:t>
            </a:r>
            <a:endParaRPr sz="1100" b="1"/>
          </a:p>
          <a:p>
            <a:pPr marL="457200" lvl="0" indent="-298450" algn="l" rtl="0">
              <a:lnSpc>
                <a:spcPct val="115000"/>
              </a:lnSpc>
              <a:spcBef>
                <a:spcPts val="1200"/>
              </a:spcBef>
              <a:spcAft>
                <a:spcPts val="0"/>
              </a:spcAft>
              <a:buClr>
                <a:schemeClr val="dk1"/>
              </a:buClr>
              <a:buSzPts val="1100"/>
              <a:buChar char="●"/>
            </a:pPr>
            <a:r>
              <a:rPr lang="en-US" sz="1100"/>
              <a:t>Predicted probability of presence (0–1) for each point.</a:t>
            </a:r>
            <a:br>
              <a:rPr lang="en-US" sz="1100"/>
            </a:br>
            <a:endParaRPr sz="1100"/>
          </a:p>
          <a:p>
            <a:pPr marL="457200" lvl="0" indent="-298450" algn="l" rtl="0">
              <a:lnSpc>
                <a:spcPct val="115000"/>
              </a:lnSpc>
              <a:spcBef>
                <a:spcPts val="0"/>
              </a:spcBef>
              <a:spcAft>
                <a:spcPts val="0"/>
              </a:spcAft>
              <a:buClr>
                <a:schemeClr val="dk1"/>
              </a:buClr>
              <a:buSzPts val="1100"/>
              <a:buChar char="●"/>
            </a:pPr>
            <a:r>
              <a:rPr lang="en-US" sz="1100"/>
              <a:t>Classified:</a:t>
            </a:r>
            <a:br>
              <a:rPr lang="en-US" sz="1100"/>
            </a:br>
            <a:endParaRPr sz="1100"/>
          </a:p>
          <a:p>
            <a:pPr marL="914400" lvl="1" indent="-298450" algn="l" rtl="0">
              <a:lnSpc>
                <a:spcPct val="115000"/>
              </a:lnSpc>
              <a:spcBef>
                <a:spcPts val="0"/>
              </a:spcBef>
              <a:spcAft>
                <a:spcPts val="0"/>
              </a:spcAft>
              <a:buClr>
                <a:schemeClr val="dk1"/>
              </a:buClr>
              <a:buSzPts val="1100"/>
              <a:buChar char="○"/>
            </a:pPr>
            <a:r>
              <a:rPr lang="en-US" sz="1100"/>
              <a:t>Green = Suitable (&gt;0.5)</a:t>
            </a:r>
            <a:br>
              <a:rPr lang="en-US" sz="1100"/>
            </a:br>
            <a:endParaRPr sz="1100"/>
          </a:p>
          <a:p>
            <a:pPr marL="914400" lvl="1" indent="-298450" algn="l" rtl="0">
              <a:lnSpc>
                <a:spcPct val="115000"/>
              </a:lnSpc>
              <a:spcBef>
                <a:spcPts val="0"/>
              </a:spcBef>
              <a:spcAft>
                <a:spcPts val="0"/>
              </a:spcAft>
              <a:buClr>
                <a:schemeClr val="dk1"/>
              </a:buClr>
              <a:buSzPts val="1100"/>
              <a:buChar char="○"/>
            </a:pPr>
            <a:r>
              <a:rPr lang="en-US" sz="1100"/>
              <a:t>Red = Unsuitable (&lt;0.5)</a:t>
            </a:r>
            <a:br>
              <a:rPr lang="en-US" sz="1100"/>
            </a:br>
            <a:endParaRPr sz="1100"/>
          </a:p>
          <a:p>
            <a:pPr marL="457200" lvl="0" indent="-298450" algn="l" rtl="0">
              <a:lnSpc>
                <a:spcPct val="115000"/>
              </a:lnSpc>
              <a:spcBef>
                <a:spcPts val="0"/>
              </a:spcBef>
              <a:spcAft>
                <a:spcPts val="0"/>
              </a:spcAft>
              <a:buClr>
                <a:schemeClr val="dk1"/>
              </a:buClr>
              <a:buSzPts val="1100"/>
              <a:buChar char="●"/>
            </a:pPr>
            <a:r>
              <a:rPr lang="en-US" sz="1100"/>
              <a:t>Showed </a:t>
            </a:r>
            <a:r>
              <a:rPr lang="en-US" sz="1100" b="1"/>
              <a:t>where environmental conditions are favorable</a:t>
            </a:r>
            <a:r>
              <a:rPr lang="en-US" sz="1100"/>
              <a:t> for colonization.</a:t>
            </a:r>
            <a:endParaRPr sz="1100"/>
          </a:p>
          <a:p>
            <a:pPr marL="0" lvl="0" indent="0" algn="l" rtl="0">
              <a:spcBef>
                <a:spcPts val="1200"/>
              </a:spcBef>
              <a:spcAft>
                <a:spcPts val="0"/>
              </a:spcAft>
              <a:buClr>
                <a:schemeClr val="dk1"/>
              </a:buClr>
              <a:buSzPts val="1100"/>
              <a:buFont typeface="Arial"/>
              <a:buNone/>
            </a:pPr>
            <a:endParaRPr/>
          </a:p>
          <a:p>
            <a:pPr marL="0" lvl="0" indent="0" algn="l" rtl="0">
              <a:spcBef>
                <a:spcPts val="0"/>
              </a:spcBef>
              <a:spcAft>
                <a:spcPts val="0"/>
              </a:spcAft>
              <a:buNone/>
            </a:pPr>
            <a:endParaRPr sz="1100"/>
          </a:p>
        </p:txBody>
      </p:sp>
      <p:sp>
        <p:nvSpPr>
          <p:cNvPr id="163" name="Google Shape;163;g36fdbdeca0e_2_5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fdbdeca0e_0_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fdbdeca0e_0_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100" b="1"/>
              <a:t>Title:</a:t>
            </a:r>
            <a:r>
              <a:rPr lang="en-US" sz="1100"/>
              <a:t> </a:t>
            </a:r>
            <a:r>
              <a:rPr lang="en-US" sz="1100" i="1"/>
              <a:t>Modeling Environmental Suitability</a:t>
            </a:r>
            <a:br>
              <a:rPr lang="en-US" sz="1100" i="1"/>
            </a:br>
            <a:r>
              <a:rPr lang="en-US" sz="1100"/>
              <a:t> </a:t>
            </a:r>
            <a:r>
              <a:rPr lang="en-US" sz="1100" b="1"/>
              <a:t>Explain:</a:t>
            </a:r>
            <a:endParaRPr sz="1100" b="1"/>
          </a:p>
          <a:p>
            <a:pPr marL="457200" lvl="0" indent="-298450" algn="l" rtl="0">
              <a:lnSpc>
                <a:spcPct val="115000"/>
              </a:lnSpc>
              <a:spcBef>
                <a:spcPts val="1200"/>
              </a:spcBef>
              <a:spcAft>
                <a:spcPts val="0"/>
              </a:spcAft>
              <a:buClr>
                <a:schemeClr val="dk1"/>
              </a:buClr>
              <a:buSzPts val="1100"/>
              <a:buChar char="●"/>
            </a:pPr>
            <a:r>
              <a:rPr lang="en-US" sz="1100"/>
              <a:t>Used </a:t>
            </a:r>
            <a:r>
              <a:rPr lang="en-US" sz="1100" b="1"/>
              <a:t>logistic regression</a:t>
            </a:r>
            <a:r>
              <a:rPr lang="en-US" sz="1100"/>
              <a:t> to relate species presence to environmental predictors.</a:t>
            </a:r>
            <a:br>
              <a:rPr lang="en-US" sz="1100"/>
            </a:br>
            <a:endParaRPr sz="1100"/>
          </a:p>
          <a:p>
            <a:pPr marL="457200" lvl="0" indent="-298450" algn="l" rtl="0">
              <a:lnSpc>
                <a:spcPct val="115000"/>
              </a:lnSpc>
              <a:spcBef>
                <a:spcPts val="0"/>
              </a:spcBef>
              <a:spcAft>
                <a:spcPts val="0"/>
              </a:spcAft>
              <a:buClr>
                <a:schemeClr val="dk1"/>
              </a:buClr>
              <a:buSzPts val="1100"/>
              <a:buChar char="●"/>
            </a:pPr>
            <a:r>
              <a:rPr lang="en-US" sz="1100"/>
              <a:t>Standardized all predictors before fitting.</a:t>
            </a:r>
            <a:br>
              <a:rPr lang="en-US" sz="1100"/>
            </a:br>
            <a:endParaRPr sz="1100"/>
          </a:p>
          <a:p>
            <a:pPr marL="457200" lvl="0" indent="-298450" algn="l" rtl="0">
              <a:lnSpc>
                <a:spcPct val="115000"/>
              </a:lnSpc>
              <a:spcBef>
                <a:spcPts val="0"/>
              </a:spcBef>
              <a:spcAft>
                <a:spcPts val="0"/>
              </a:spcAft>
              <a:buClr>
                <a:schemeClr val="dk1"/>
              </a:buClr>
              <a:buSzPts val="1100"/>
              <a:buChar char="●"/>
            </a:pPr>
            <a:r>
              <a:rPr lang="en-US" sz="1100"/>
              <a:t>Computed coefficients → positive = variable increases suitability, negative = decreases.</a:t>
            </a:r>
            <a:br>
              <a:rPr lang="en-US" sz="1100"/>
            </a:br>
            <a:endParaRPr sz="1100"/>
          </a:p>
          <a:p>
            <a:pPr marL="457200" lvl="0" indent="-298450" algn="l" rtl="0">
              <a:lnSpc>
                <a:spcPct val="115000"/>
              </a:lnSpc>
              <a:spcBef>
                <a:spcPts val="0"/>
              </a:spcBef>
              <a:spcAft>
                <a:spcPts val="0"/>
              </a:spcAft>
              <a:buClr>
                <a:schemeClr val="dk1"/>
              </a:buClr>
              <a:buSzPts val="1100"/>
              <a:buChar char="●"/>
            </a:pPr>
            <a:r>
              <a:rPr lang="en-US" sz="1100"/>
              <a:t>Identified which environmental factors most influence presence.</a:t>
            </a:r>
            <a:endParaRPr sz="1100"/>
          </a:p>
          <a:p>
            <a:pPr marL="0" lvl="0" indent="0" algn="l" rtl="0">
              <a:lnSpc>
                <a:spcPct val="115000"/>
              </a:lnSpc>
              <a:spcBef>
                <a:spcPts val="1200"/>
              </a:spcBef>
              <a:spcAft>
                <a:spcPts val="0"/>
              </a:spcAft>
              <a:buClr>
                <a:schemeClr val="dk1"/>
              </a:buClr>
              <a:buSzPts val="1100"/>
              <a:buFont typeface="Arial"/>
              <a:buNone/>
            </a:pPr>
            <a:r>
              <a:rPr lang="en-US" sz="1100" b="1"/>
              <a:t>Title:</a:t>
            </a:r>
            <a:r>
              <a:rPr lang="en-US" sz="1100"/>
              <a:t> </a:t>
            </a:r>
            <a:r>
              <a:rPr lang="en-US" sz="1100" i="1"/>
              <a:t>Predicted Suitable and Unsuitable Areas</a:t>
            </a:r>
            <a:br>
              <a:rPr lang="en-US" sz="1100" i="1"/>
            </a:br>
            <a:r>
              <a:rPr lang="en-US" sz="1100"/>
              <a:t> </a:t>
            </a:r>
            <a:r>
              <a:rPr lang="en-US" sz="1100" b="1"/>
              <a:t>Explain:</a:t>
            </a:r>
            <a:endParaRPr sz="1100" b="1"/>
          </a:p>
          <a:p>
            <a:pPr marL="457200" lvl="0" indent="-298450" algn="l" rtl="0">
              <a:lnSpc>
                <a:spcPct val="115000"/>
              </a:lnSpc>
              <a:spcBef>
                <a:spcPts val="1200"/>
              </a:spcBef>
              <a:spcAft>
                <a:spcPts val="0"/>
              </a:spcAft>
              <a:buClr>
                <a:schemeClr val="dk1"/>
              </a:buClr>
              <a:buSzPts val="1100"/>
              <a:buChar char="●"/>
            </a:pPr>
            <a:r>
              <a:rPr lang="en-US" sz="1100"/>
              <a:t>Predicted probability of presence (0–1) for each point.</a:t>
            </a:r>
            <a:br>
              <a:rPr lang="en-US" sz="1100"/>
            </a:br>
            <a:endParaRPr sz="1100"/>
          </a:p>
          <a:p>
            <a:pPr marL="457200" lvl="0" indent="-298450" algn="l" rtl="0">
              <a:lnSpc>
                <a:spcPct val="115000"/>
              </a:lnSpc>
              <a:spcBef>
                <a:spcPts val="0"/>
              </a:spcBef>
              <a:spcAft>
                <a:spcPts val="0"/>
              </a:spcAft>
              <a:buClr>
                <a:schemeClr val="dk1"/>
              </a:buClr>
              <a:buSzPts val="1100"/>
              <a:buChar char="●"/>
            </a:pPr>
            <a:r>
              <a:rPr lang="en-US" sz="1100"/>
              <a:t>Classified:</a:t>
            </a:r>
            <a:br>
              <a:rPr lang="en-US" sz="1100"/>
            </a:br>
            <a:endParaRPr sz="1100"/>
          </a:p>
          <a:p>
            <a:pPr marL="914400" lvl="1" indent="-298450" algn="l" rtl="0">
              <a:lnSpc>
                <a:spcPct val="115000"/>
              </a:lnSpc>
              <a:spcBef>
                <a:spcPts val="0"/>
              </a:spcBef>
              <a:spcAft>
                <a:spcPts val="0"/>
              </a:spcAft>
              <a:buClr>
                <a:schemeClr val="dk1"/>
              </a:buClr>
              <a:buSzPts val="1100"/>
              <a:buChar char="○"/>
            </a:pPr>
            <a:r>
              <a:rPr lang="en-US" sz="1100"/>
              <a:t>Green = Suitable (&gt;0.5)</a:t>
            </a:r>
            <a:br>
              <a:rPr lang="en-US" sz="1100"/>
            </a:br>
            <a:endParaRPr sz="1100"/>
          </a:p>
          <a:p>
            <a:pPr marL="914400" lvl="1" indent="-298450" algn="l" rtl="0">
              <a:lnSpc>
                <a:spcPct val="115000"/>
              </a:lnSpc>
              <a:spcBef>
                <a:spcPts val="0"/>
              </a:spcBef>
              <a:spcAft>
                <a:spcPts val="0"/>
              </a:spcAft>
              <a:buClr>
                <a:schemeClr val="dk1"/>
              </a:buClr>
              <a:buSzPts val="1100"/>
              <a:buChar char="○"/>
            </a:pPr>
            <a:r>
              <a:rPr lang="en-US" sz="1100"/>
              <a:t>Red = Unsuitable (&lt;0.5)</a:t>
            </a:r>
            <a:br>
              <a:rPr lang="en-US" sz="1100"/>
            </a:br>
            <a:endParaRPr sz="1100"/>
          </a:p>
          <a:p>
            <a:pPr marL="457200" lvl="0" indent="-298450" algn="l" rtl="0">
              <a:lnSpc>
                <a:spcPct val="115000"/>
              </a:lnSpc>
              <a:spcBef>
                <a:spcPts val="0"/>
              </a:spcBef>
              <a:spcAft>
                <a:spcPts val="0"/>
              </a:spcAft>
              <a:buClr>
                <a:schemeClr val="dk1"/>
              </a:buClr>
              <a:buSzPts val="1100"/>
              <a:buChar char="●"/>
            </a:pPr>
            <a:r>
              <a:rPr lang="en-US" sz="1100"/>
              <a:t>Showed </a:t>
            </a:r>
            <a:r>
              <a:rPr lang="en-US" sz="1100" b="1"/>
              <a:t>where environmental conditions are favorable</a:t>
            </a:r>
            <a:r>
              <a:rPr lang="en-US" sz="1100"/>
              <a:t> for colonization.</a:t>
            </a:r>
            <a:endParaRPr sz="1100"/>
          </a:p>
          <a:p>
            <a:pPr marL="0" lvl="0" indent="0" algn="l" rtl="0">
              <a:spcBef>
                <a:spcPts val="1200"/>
              </a:spcBef>
              <a:spcAft>
                <a:spcPts val="0"/>
              </a:spcAft>
              <a:buClr>
                <a:schemeClr val="dk1"/>
              </a:buClr>
              <a:buSzPts val="1100"/>
              <a:buFont typeface="Arial"/>
              <a:buNone/>
            </a:pPr>
            <a:endParaRPr/>
          </a:p>
          <a:p>
            <a:pPr marL="0" lvl="0" indent="0" algn="l" rtl="0">
              <a:spcBef>
                <a:spcPts val="0"/>
              </a:spcBef>
              <a:spcAft>
                <a:spcPts val="0"/>
              </a:spcAft>
              <a:buNone/>
            </a:pPr>
            <a:endParaRPr sz="1100"/>
          </a:p>
        </p:txBody>
      </p:sp>
      <p:sp>
        <p:nvSpPr>
          <p:cNvPr id="171" name="Google Shape;171;g36fdbdeca0e_0_7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a136a53d6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a136a53d6b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g3a136a53d6b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a136a53d6b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a136a53d6b_0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g3a136a53d6b_0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3a136a53d6b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3a136a53d6b_0_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g3a136a53d6b_0_4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6fdbdeca0e_4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6fdbdeca0e_4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 name="Google Shape;211;g36fdbdeca0e_4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6fda62b7db_1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6fda62b7db_1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g36fda62b7db_1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a136a53d6b_0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a136a53d6b_0_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g3a136a53d6b_0_6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6fda62b7db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6fda62b7db_3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228600" algn="l" rtl="0">
              <a:lnSpc>
                <a:spcPct val="115000"/>
              </a:lnSpc>
              <a:spcBef>
                <a:spcPts val="1200"/>
              </a:spcBef>
              <a:spcAft>
                <a:spcPts val="1200"/>
              </a:spcAft>
              <a:buNone/>
            </a:pPr>
            <a:endParaRPr/>
          </a:p>
        </p:txBody>
      </p:sp>
      <p:sp>
        <p:nvSpPr>
          <p:cNvPr id="234" name="Google Shape;234;g36fda62b7db_3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6fda62b7db_1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36fda62b7db_1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g36fda62b7db_1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894e72b90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3894e72b907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a:latin typeface="Calibri"/>
                <a:ea typeface="Calibri"/>
                <a:cs typeface="Calibri"/>
                <a:sym typeface="Calibri"/>
              </a:rPr>
              <a:t>Introduction (summary)</a:t>
            </a:r>
            <a:endParaRPr sz="1100">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100">
                <a:latin typeface="Calibri"/>
                <a:ea typeface="Calibri"/>
                <a:cs typeface="Calibri"/>
                <a:sym typeface="Calibri"/>
              </a:rPr>
              <a:t> Detection (Computer vision-CNN-RS, Environmental Conditions-based Risk Quantification) </a:t>
            </a:r>
            <a:endParaRPr sz="1100">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100">
                <a:latin typeface="Calibri"/>
                <a:ea typeface="Calibri"/>
                <a:cs typeface="Calibri"/>
                <a:sym typeface="Calibri"/>
              </a:rPr>
              <a:t>Early Detection(temporal-GNN, posterior prediction)</a:t>
            </a:r>
            <a:endParaRPr sz="1100">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100">
                <a:latin typeface="Calibri"/>
                <a:ea typeface="Calibri"/>
                <a:cs typeface="Calibri"/>
                <a:sym typeface="Calibri"/>
              </a:rPr>
              <a:t> Conclusion and discussion (Implementation recommendations, Own data only, OS data only, hybrid data source)</a:t>
            </a:r>
            <a:endParaRPr sz="1100">
              <a:latin typeface="Calibri"/>
              <a:ea typeface="Calibri"/>
              <a:cs typeface="Calibri"/>
              <a:sym typeface="Calibri"/>
            </a:endParaRPr>
          </a:p>
          <a:p>
            <a:pPr marL="0" lvl="0" indent="0" algn="l" rtl="0">
              <a:lnSpc>
                <a:spcPct val="100000"/>
              </a:lnSpc>
              <a:spcBef>
                <a:spcPts val="0"/>
              </a:spcBef>
              <a:spcAft>
                <a:spcPts val="0"/>
              </a:spcAft>
              <a:buSzPts val="1400"/>
              <a:buNone/>
            </a:pPr>
            <a:endParaRPr/>
          </a:p>
        </p:txBody>
      </p:sp>
      <p:sp>
        <p:nvSpPr>
          <p:cNvPr id="98" name="Google Shape;98;g3894e72b907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894e72b907_1_9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8" name="Google Shape;248;g3894e72b907_1_9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9" name="Google Shape;249;g3894e72b907_1_9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6fda62b7db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36fda62b7db_1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g36fda62b7db_1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6fdbdeca0e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6fdbdeca0e_0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g36fdbdeca0e_0_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6fdbdeca0e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36fdbdeca0e_0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g36fdbdeca0e_0_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6fdbdeca0e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36fdbdeca0e_0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g36fdbdeca0e_0_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6fda62b7db_1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6fda62b7db_1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0" algn="l" rtl="0">
              <a:spcBef>
                <a:spcPts val="0"/>
              </a:spcBef>
              <a:spcAft>
                <a:spcPts val="0"/>
              </a:spcAft>
              <a:buClr>
                <a:schemeClr val="dk1"/>
              </a:buClr>
              <a:buSzPts val="1100"/>
              <a:buFont typeface="Arial"/>
              <a:buNone/>
            </a:pPr>
            <a:r>
              <a:rPr lang="en-US">
                <a:solidFill>
                  <a:srgbClr val="00427A"/>
                </a:solidFill>
                <a:latin typeface="Calibri"/>
                <a:ea typeface="Calibri"/>
                <a:cs typeface="Calibri"/>
                <a:sym typeface="Calibri"/>
              </a:rPr>
              <a:t>Environmental variables (SST, salinity, chlorophyll, etc.) were extracted from Bio-Oracle rasters for each observation point to characterize habitat conditions.</a:t>
            </a:r>
            <a:endParaRPr sz="100"/>
          </a:p>
        </p:txBody>
      </p:sp>
      <p:sp>
        <p:nvSpPr>
          <p:cNvPr id="140" name="Google Shape;140;g36fda62b7db_1_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6fdbdeca0e_2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6fdbdeca0e_2_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100"/>
              <a:t>correlating environmental variables with species occurrence data, we identified environmental profiles favorable to </a:t>
            </a:r>
            <a:r>
              <a:rPr lang="en-US" sz="1100" i="1"/>
              <a:t>Rugulopteryx okamurae</a:t>
            </a:r>
            <a:r>
              <a:rPr lang="en-US" sz="1100"/>
              <a:t>.</a:t>
            </a:r>
            <a:endParaRPr sz="1100"/>
          </a:p>
          <a:p>
            <a:pPr marL="0" lvl="0" indent="0" algn="l" rtl="0">
              <a:lnSpc>
                <a:spcPct val="115000"/>
              </a:lnSpc>
              <a:spcBef>
                <a:spcPts val="1200"/>
              </a:spcBef>
              <a:spcAft>
                <a:spcPts val="0"/>
              </a:spcAft>
              <a:buClr>
                <a:schemeClr val="dk1"/>
              </a:buClr>
              <a:buSzPts val="1100"/>
              <a:buFont typeface="Arial"/>
              <a:buNone/>
            </a:pPr>
            <a:r>
              <a:rPr lang="en-US" sz="1100"/>
              <a:t>the continuous environmental variables are </a:t>
            </a:r>
            <a:r>
              <a:rPr lang="en-US" sz="1100" b="1"/>
              <a:t>not discretized</a:t>
            </a:r>
            <a:r>
              <a:rPr lang="en-US" sz="1100"/>
              <a:t>.</a:t>
            </a:r>
            <a:endParaRPr sz="1100"/>
          </a:p>
          <a:p>
            <a:pPr marL="0" lvl="0" indent="0" algn="l" rtl="0">
              <a:lnSpc>
                <a:spcPct val="115000"/>
              </a:lnSpc>
              <a:spcBef>
                <a:spcPts val="1200"/>
              </a:spcBef>
              <a:spcAft>
                <a:spcPts val="0"/>
              </a:spcAft>
              <a:buClr>
                <a:schemeClr val="dk1"/>
              </a:buClr>
              <a:buSzPts val="1100"/>
              <a:buFont typeface="Arial"/>
              <a:buNone/>
            </a:pPr>
            <a:r>
              <a:rPr lang="en-US" sz="1100"/>
              <a:t>The correlation between a </a:t>
            </a:r>
            <a:r>
              <a:rPr lang="en-US" sz="1100" b="1"/>
              <a:t>binary variable</a:t>
            </a:r>
            <a:r>
              <a:rPr lang="en-US" sz="1100"/>
              <a:t> (presence = 1, absence = 0) and </a:t>
            </a:r>
            <a:r>
              <a:rPr lang="en-US" sz="1100" b="1"/>
              <a:t>continuous variables</a:t>
            </a:r>
            <a:r>
              <a:rPr lang="en-US" sz="1100"/>
              <a:t> (e.g., temperature, salinity, etc.) is typically computed using a </a:t>
            </a:r>
            <a:r>
              <a:rPr lang="en-US" sz="1100" b="1"/>
              <a:t>point-biserial correlation</a:t>
            </a:r>
            <a:r>
              <a:rPr lang="en-US" sz="1100"/>
              <a:t>, which is mathematically a </a:t>
            </a:r>
            <a:r>
              <a:rPr lang="en-US" sz="1100" i="1"/>
              <a:t>special case of Pearson’s correlation coefficient</a:t>
            </a:r>
            <a:r>
              <a:rPr lang="en-US" sz="1100"/>
              <a:t>.</a:t>
            </a:r>
            <a:endParaRPr sz="1100"/>
          </a:p>
          <a:p>
            <a:pPr marL="0" lvl="0" indent="0" algn="l" rtl="0">
              <a:spcBef>
                <a:spcPts val="1200"/>
              </a:spcBef>
              <a:spcAft>
                <a:spcPts val="0"/>
              </a:spcAft>
              <a:buNone/>
            </a:pPr>
            <a:endParaRPr sz="1100"/>
          </a:p>
        </p:txBody>
      </p:sp>
      <p:sp>
        <p:nvSpPr>
          <p:cNvPr id="148" name="Google Shape;148;g36fdbdeca0e_2_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6fdbdeca0e_2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6fdbdeca0e_2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100" b="1"/>
              <a:t>Title:</a:t>
            </a:r>
            <a:r>
              <a:rPr lang="en-US" sz="1100"/>
              <a:t> </a:t>
            </a:r>
            <a:r>
              <a:rPr lang="en-US" sz="1100" i="1"/>
              <a:t>Distribution of Rugulopteryx okamurae (GBIF Data)</a:t>
            </a:r>
            <a:br>
              <a:rPr lang="en-US" sz="1100" i="1"/>
            </a:br>
            <a:r>
              <a:rPr lang="en-US" sz="1100"/>
              <a:t> </a:t>
            </a:r>
            <a:r>
              <a:rPr lang="en-US" sz="1100" b="1"/>
              <a:t>Explain:</a:t>
            </a:r>
            <a:endParaRPr sz="1100" b="1"/>
          </a:p>
          <a:p>
            <a:pPr marL="457200" lvl="0" indent="-298450" algn="l" rtl="0">
              <a:lnSpc>
                <a:spcPct val="115000"/>
              </a:lnSpc>
              <a:spcBef>
                <a:spcPts val="1200"/>
              </a:spcBef>
              <a:spcAft>
                <a:spcPts val="0"/>
              </a:spcAft>
              <a:buClr>
                <a:schemeClr val="dk1"/>
              </a:buClr>
              <a:buSzPts val="1100"/>
              <a:buChar char="●"/>
            </a:pPr>
            <a:r>
              <a:rPr lang="en-US" sz="1100"/>
              <a:t>Mapped all occurrence points over world coastlines using </a:t>
            </a:r>
            <a:r>
              <a:rPr lang="en-US" sz="1100" b="1"/>
              <a:t>Cartopy</a:t>
            </a:r>
            <a:r>
              <a:rPr lang="en-US" sz="1100"/>
              <a:t>.</a:t>
            </a:r>
            <a:br>
              <a:rPr lang="en-US" sz="1100"/>
            </a:br>
            <a:endParaRPr sz="1100"/>
          </a:p>
          <a:p>
            <a:pPr marL="457200" lvl="0" indent="-298450" algn="l" rtl="0">
              <a:lnSpc>
                <a:spcPct val="115000"/>
              </a:lnSpc>
              <a:spcBef>
                <a:spcPts val="0"/>
              </a:spcBef>
              <a:spcAft>
                <a:spcPts val="0"/>
              </a:spcAft>
              <a:buClr>
                <a:schemeClr val="dk1"/>
              </a:buClr>
              <a:buSzPts val="1100"/>
              <a:buChar char="●"/>
            </a:pPr>
            <a:r>
              <a:rPr lang="en-US" sz="1100"/>
              <a:t>Visualized current known distribution of the species.</a:t>
            </a:r>
            <a:br>
              <a:rPr lang="en-US" sz="1100"/>
            </a:br>
            <a:endParaRPr sz="1100"/>
          </a:p>
          <a:p>
            <a:pPr marL="457200" lvl="0" indent="-298450" algn="l" rtl="0">
              <a:lnSpc>
                <a:spcPct val="115000"/>
              </a:lnSpc>
              <a:spcBef>
                <a:spcPts val="0"/>
              </a:spcBef>
              <a:spcAft>
                <a:spcPts val="0"/>
              </a:spcAft>
              <a:buClr>
                <a:schemeClr val="dk1"/>
              </a:buClr>
              <a:buSzPts val="1100"/>
              <a:buChar char="●"/>
            </a:pPr>
            <a:r>
              <a:rPr lang="en-US" sz="1100"/>
              <a:t>Showed its spread along European and Mediterranean coasts.</a:t>
            </a:r>
            <a:endParaRPr sz="1100"/>
          </a:p>
          <a:p>
            <a:pPr marL="0" lvl="0" indent="0" algn="l" rtl="0">
              <a:lnSpc>
                <a:spcPct val="115000"/>
              </a:lnSpc>
              <a:spcBef>
                <a:spcPts val="1400"/>
              </a:spcBef>
              <a:spcAft>
                <a:spcPts val="0"/>
              </a:spcAft>
              <a:buNone/>
            </a:pPr>
            <a:r>
              <a:rPr lang="en-US" sz="1300" b="1"/>
              <a:t>Adding Pseudo-Absence Points</a:t>
            </a:r>
            <a:endParaRPr sz="1300" b="1"/>
          </a:p>
          <a:p>
            <a:pPr marL="0" lvl="0" indent="0" algn="l" rtl="0">
              <a:lnSpc>
                <a:spcPct val="115000"/>
              </a:lnSpc>
              <a:spcBef>
                <a:spcPts val="1200"/>
              </a:spcBef>
              <a:spcAft>
                <a:spcPts val="0"/>
              </a:spcAft>
              <a:buNone/>
            </a:pPr>
            <a:r>
              <a:rPr lang="en-US" sz="1100" b="1"/>
              <a:t>Title:</a:t>
            </a:r>
            <a:r>
              <a:rPr lang="en-US" sz="1100"/>
              <a:t> </a:t>
            </a:r>
            <a:r>
              <a:rPr lang="en-US" sz="1100" i="1"/>
              <a:t>Creating Background Data for Model Training</a:t>
            </a:r>
            <a:br>
              <a:rPr lang="en-US" sz="1100" i="1"/>
            </a:br>
            <a:r>
              <a:rPr lang="en-US" sz="1100"/>
              <a:t> </a:t>
            </a:r>
            <a:r>
              <a:rPr lang="en-US" sz="1100" b="1"/>
              <a:t>Explain:</a:t>
            </a:r>
            <a:endParaRPr sz="1100" b="1"/>
          </a:p>
          <a:p>
            <a:pPr marL="457200" lvl="0" indent="-298450" algn="l" rtl="0">
              <a:lnSpc>
                <a:spcPct val="115000"/>
              </a:lnSpc>
              <a:spcBef>
                <a:spcPts val="1200"/>
              </a:spcBef>
              <a:spcAft>
                <a:spcPts val="0"/>
              </a:spcAft>
              <a:buClr>
                <a:schemeClr val="dk1"/>
              </a:buClr>
              <a:buSzPts val="1100"/>
              <a:buChar char="●"/>
            </a:pPr>
            <a:r>
              <a:rPr lang="en-US" sz="1100"/>
              <a:t>Generated </a:t>
            </a:r>
            <a:r>
              <a:rPr lang="en-US" sz="1100" b="1"/>
              <a:t>500 random pseudo-absence points</a:t>
            </a:r>
            <a:r>
              <a:rPr lang="en-US" sz="1100"/>
              <a:t> in the same spatial extent (ocean area).</a:t>
            </a:r>
            <a:br>
              <a:rPr lang="en-US" sz="1100"/>
            </a:br>
            <a:endParaRPr sz="1100"/>
          </a:p>
          <a:p>
            <a:pPr marL="457200" lvl="0" indent="-298450" algn="l" rtl="0">
              <a:lnSpc>
                <a:spcPct val="115000"/>
              </a:lnSpc>
              <a:spcBef>
                <a:spcPts val="0"/>
              </a:spcBef>
              <a:spcAft>
                <a:spcPts val="0"/>
              </a:spcAft>
              <a:buClr>
                <a:schemeClr val="dk1"/>
              </a:buClr>
              <a:buSzPts val="1100"/>
              <a:buChar char="●"/>
            </a:pPr>
            <a:r>
              <a:rPr lang="en-US" sz="1100"/>
              <a:t>Labeled occurrences as </a:t>
            </a:r>
            <a:r>
              <a:rPr lang="en-US" sz="1100">
                <a:solidFill>
                  <a:srgbClr val="188038"/>
                </a:solidFill>
                <a:latin typeface="Roboto Mono"/>
                <a:ea typeface="Roboto Mono"/>
                <a:cs typeface="Roboto Mono"/>
                <a:sym typeface="Roboto Mono"/>
              </a:rPr>
              <a:t>presence = 1</a:t>
            </a:r>
            <a:r>
              <a:rPr lang="en-US" sz="1100"/>
              <a:t>, absences as </a:t>
            </a:r>
            <a:r>
              <a:rPr lang="en-US" sz="1100">
                <a:solidFill>
                  <a:srgbClr val="188038"/>
                </a:solidFill>
                <a:latin typeface="Roboto Mono"/>
                <a:ea typeface="Roboto Mono"/>
                <a:cs typeface="Roboto Mono"/>
                <a:sym typeface="Roboto Mono"/>
              </a:rPr>
              <a:t>presence = 0</a:t>
            </a:r>
            <a:r>
              <a:rPr lang="en-US" sz="1100"/>
              <a:t>.</a:t>
            </a:r>
            <a:br>
              <a:rPr lang="en-US" sz="1100"/>
            </a:br>
            <a:endParaRPr sz="1100"/>
          </a:p>
          <a:p>
            <a:pPr marL="457200" lvl="0" indent="-298450" algn="l" rtl="0">
              <a:lnSpc>
                <a:spcPct val="115000"/>
              </a:lnSpc>
              <a:spcBef>
                <a:spcPts val="0"/>
              </a:spcBef>
              <a:spcAft>
                <a:spcPts val="0"/>
              </a:spcAft>
              <a:buClr>
                <a:schemeClr val="dk1"/>
              </a:buClr>
              <a:buSzPts val="1100"/>
              <a:buChar char="●"/>
            </a:pPr>
            <a:r>
              <a:rPr lang="en-US" sz="1100"/>
              <a:t>This allowed training a </a:t>
            </a:r>
            <a:r>
              <a:rPr lang="en-US" sz="1100" b="1"/>
              <a:t>binary logistic regression model</a:t>
            </a:r>
            <a:r>
              <a:rPr lang="en-US" sz="1100"/>
              <a:t> (presence/absence prediction).</a:t>
            </a:r>
            <a:endParaRPr sz="1100"/>
          </a:p>
          <a:p>
            <a:pPr marL="0" lvl="0" indent="0" algn="l" rtl="0">
              <a:lnSpc>
                <a:spcPct val="115000"/>
              </a:lnSpc>
              <a:spcBef>
                <a:spcPts val="1200"/>
              </a:spcBef>
              <a:spcAft>
                <a:spcPts val="0"/>
              </a:spcAft>
              <a:buNone/>
            </a:pPr>
            <a:endParaRPr sz="1100"/>
          </a:p>
          <a:p>
            <a:pPr marL="0" lvl="0" indent="0" algn="l" rtl="0">
              <a:spcBef>
                <a:spcPts val="1200"/>
              </a:spcBef>
              <a:spcAft>
                <a:spcPts val="0"/>
              </a:spcAft>
              <a:buNone/>
            </a:pPr>
            <a:endParaRPr/>
          </a:p>
        </p:txBody>
      </p:sp>
      <p:sp>
        <p:nvSpPr>
          <p:cNvPr id="156" name="Google Shape;156;g36fdbdeca0e_2_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Colour" type="title">
  <p:cSld name="TITLE">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35"/>
          <p:cNvSpPr txBox="1">
            <a:spLocks noGrp="1"/>
          </p:cNvSpPr>
          <p:nvPr>
            <p:ph type="ctrTitle"/>
          </p:nvPr>
        </p:nvSpPr>
        <p:spPr>
          <a:xfrm>
            <a:off x="775570" y="4184850"/>
            <a:ext cx="9144000" cy="81619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500"/>
              <a:buFont typeface="Calibri"/>
              <a:buNone/>
              <a:defRPr sz="45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5"/>
          <p:cNvSpPr txBox="1">
            <a:spLocks noGrp="1"/>
          </p:cNvSpPr>
          <p:nvPr>
            <p:ph type="subTitle" idx="1"/>
          </p:nvPr>
        </p:nvSpPr>
        <p:spPr>
          <a:xfrm>
            <a:off x="775570" y="5137738"/>
            <a:ext cx="9144000" cy="661812"/>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3500"/>
              <a:buNone/>
              <a:defRPr sz="3500">
                <a:solidFill>
                  <a:schemeClr val="lt1"/>
                </a:solidFill>
                <a:latin typeface="Calibri"/>
                <a:ea typeface="Calibri"/>
                <a:cs typeface="Calibri"/>
                <a:sym typeface="Calibri"/>
              </a:defRPr>
            </a:lvl1pPr>
            <a:lvl2pPr lvl="1" algn="ctr">
              <a:lnSpc>
                <a:spcPct val="90000"/>
              </a:lnSpc>
              <a:spcBef>
                <a:spcPts val="500"/>
              </a:spcBef>
              <a:spcAft>
                <a:spcPts val="0"/>
              </a:spcAft>
              <a:buClr>
                <a:srgbClr val="00427A"/>
              </a:buClr>
              <a:buSzPts val="2000"/>
              <a:buNone/>
              <a:defRPr sz="2000"/>
            </a:lvl2pPr>
            <a:lvl3pPr lvl="2" algn="ctr">
              <a:lnSpc>
                <a:spcPct val="90000"/>
              </a:lnSpc>
              <a:spcBef>
                <a:spcPts val="500"/>
              </a:spcBef>
              <a:spcAft>
                <a:spcPts val="0"/>
              </a:spcAft>
              <a:buClr>
                <a:srgbClr val="00427A"/>
              </a:buClr>
              <a:buSzPts val="1800"/>
              <a:buNone/>
              <a:defRPr sz="1800"/>
            </a:lvl3pPr>
            <a:lvl4pPr lvl="3" algn="ctr">
              <a:lnSpc>
                <a:spcPct val="90000"/>
              </a:lnSpc>
              <a:spcBef>
                <a:spcPts val="500"/>
              </a:spcBef>
              <a:spcAft>
                <a:spcPts val="0"/>
              </a:spcAft>
              <a:buClr>
                <a:srgbClr val="00427A"/>
              </a:buClr>
              <a:buSzPts val="1600"/>
              <a:buNone/>
              <a:defRPr sz="1600"/>
            </a:lvl4pPr>
            <a:lvl5pPr lvl="4" algn="ctr">
              <a:lnSpc>
                <a:spcPct val="90000"/>
              </a:lnSpc>
              <a:spcBef>
                <a:spcPts val="500"/>
              </a:spcBef>
              <a:spcAft>
                <a:spcPts val="0"/>
              </a:spcAft>
              <a:buClr>
                <a:srgbClr val="00427A"/>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35"/>
          <p:cNvSpPr txBox="1">
            <a:spLocks noGrp="1"/>
          </p:cNvSpPr>
          <p:nvPr>
            <p:ph type="dt" idx="10"/>
          </p:nvPr>
        </p:nvSpPr>
        <p:spPr>
          <a:xfrm>
            <a:off x="775570" y="5901563"/>
            <a:ext cx="407766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200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9" name="Google Shape;19;p35"/>
          <p:cNvPicPr preferRelativeResize="0"/>
          <p:nvPr/>
        </p:nvPicPr>
        <p:blipFill rotWithShape="1">
          <a:blip r:embed="rId3">
            <a:alphaModFix/>
          </a:blip>
          <a:srcRect/>
          <a:stretch/>
        </p:blipFill>
        <p:spPr>
          <a:xfrm>
            <a:off x="775570" y="682730"/>
            <a:ext cx="4921049" cy="302352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43"/>
          <p:cNvSpPr txBox="1">
            <a:spLocks noGrp="1"/>
          </p:cNvSpPr>
          <p:nvPr>
            <p:ph type="dt" idx="10"/>
          </p:nvPr>
        </p:nvSpPr>
        <p:spPr>
          <a:xfrm>
            <a:off x="838200" y="6118356"/>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43"/>
          <p:cNvSpPr txBox="1">
            <a:spLocks noGrp="1"/>
          </p:cNvSpPr>
          <p:nvPr>
            <p:ph type="ftr" idx="11"/>
          </p:nvPr>
        </p:nvSpPr>
        <p:spPr>
          <a:xfrm>
            <a:off x="4038600" y="6118356"/>
            <a:ext cx="29759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43"/>
          <p:cNvSpPr txBox="1">
            <a:spLocks noGrp="1"/>
          </p:cNvSpPr>
          <p:nvPr>
            <p:ph type="sldNum" idx="12"/>
          </p:nvPr>
        </p:nvSpPr>
        <p:spPr>
          <a:xfrm>
            <a:off x="7265096" y="6118356"/>
            <a:ext cx="192170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oint Turquiose">
  <p:cSld name="Point Turquiose">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44"/>
          <p:cNvSpPr txBox="1">
            <a:spLocks noGrp="1"/>
          </p:cNvSpPr>
          <p:nvPr>
            <p:ph type="sldNum" idx="12"/>
          </p:nvPr>
        </p:nvSpPr>
        <p:spPr>
          <a:xfrm>
            <a:off x="7265096" y="6118356"/>
            <a:ext cx="192170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68" name="Google Shape;68;p44"/>
          <p:cNvSpPr txBox="1"/>
          <p:nvPr/>
        </p:nvSpPr>
        <p:spPr>
          <a:xfrm>
            <a:off x="870860" y="1262017"/>
            <a:ext cx="7380512" cy="46320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500"/>
              <a:buFont typeface="Arial"/>
              <a:buNone/>
            </a:pPr>
            <a:r>
              <a:rPr lang="en-US" sz="4500" b="1" i="0" u="none" strike="noStrike" cap="none">
                <a:solidFill>
                  <a:schemeClr val="lt1"/>
                </a:solidFill>
                <a:latin typeface="Arial"/>
                <a:ea typeface="Arial"/>
                <a:cs typeface="Arial"/>
                <a:sym typeface="Arial"/>
              </a:rPr>
              <a:t>Headline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500"/>
              <a:buFont typeface="Arial"/>
              <a:buNone/>
            </a:pPr>
            <a:r>
              <a:rPr lang="en-US" sz="2500" b="0" i="0" u="none" strike="noStrike" cap="none">
                <a:solidFill>
                  <a:schemeClr val="lt1"/>
                </a:solidFill>
                <a:latin typeface="Arial"/>
                <a:ea typeface="Arial"/>
                <a:cs typeface="Arial"/>
                <a:sym typeface="Arial"/>
              </a:rPr>
              <a:t>Lorem ipsum dolor sit amet, consectetuer adipiscing elit. Fusce auctor turpis sit amet pede facilisis eleifend. Suspendisse potenti. In sapien purus, feugiat sed, tristique non, semper sed, diam. Ut sem nisl, rhoncus id, lacinia quis, consequat scelerisque, pede. Aliquam fermentum eleifend nulla. Cum sociis natoque penatibus et magnis dis parturient montes, nascetur ridiculus mus. Vestibulum et leo vitae tortor facilisis aliquet. Nam dapibus hendrerit orci. Curabitur non metus in lacus semper suscipit.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oint medium">
  <p:cSld name="Point medium">
    <p:bg>
      <p:bgPr>
        <a:blipFill>
          <a:blip r:embed="rId2">
            <a:alphaModFix/>
          </a:blip>
          <a:stretch>
            <a:fillRect/>
          </a:stretch>
        </a:blipFill>
        <a:effectLst/>
      </p:bgPr>
    </p:bg>
    <p:spTree>
      <p:nvGrpSpPr>
        <p:cNvPr id="1" name="Shape 69"/>
        <p:cNvGrpSpPr/>
        <p:nvPr/>
      </p:nvGrpSpPr>
      <p:grpSpPr>
        <a:xfrm>
          <a:off x="0" y="0"/>
          <a:ext cx="0" cy="0"/>
          <a:chOff x="0" y="0"/>
          <a:chExt cx="0" cy="0"/>
        </a:xfrm>
      </p:grpSpPr>
      <p:pic>
        <p:nvPicPr>
          <p:cNvPr id="70" name="Google Shape;70;p45"/>
          <p:cNvPicPr preferRelativeResize="0"/>
          <p:nvPr/>
        </p:nvPicPr>
        <p:blipFill rotWithShape="1">
          <a:blip r:embed="rId3">
            <a:alphaModFix/>
          </a:blip>
          <a:srcRect/>
          <a:stretch/>
        </p:blipFill>
        <p:spPr>
          <a:xfrm>
            <a:off x="4952165" y="3305069"/>
            <a:ext cx="8928728" cy="3552931"/>
          </a:xfrm>
          <a:prstGeom prst="rect">
            <a:avLst/>
          </a:prstGeom>
          <a:noFill/>
          <a:ln>
            <a:noFill/>
          </a:ln>
        </p:spPr>
      </p:pic>
      <p:pic>
        <p:nvPicPr>
          <p:cNvPr id="71" name="Google Shape;71;p45"/>
          <p:cNvPicPr preferRelativeResize="0"/>
          <p:nvPr/>
        </p:nvPicPr>
        <p:blipFill rotWithShape="1">
          <a:blip r:embed="rId4">
            <a:alphaModFix/>
          </a:blip>
          <a:srcRect/>
          <a:stretch/>
        </p:blipFill>
        <p:spPr>
          <a:xfrm>
            <a:off x="3175" y="0"/>
            <a:ext cx="12188825" cy="6859786"/>
          </a:xfrm>
          <a:prstGeom prst="rect">
            <a:avLst/>
          </a:prstGeom>
          <a:noFill/>
          <a:ln>
            <a:noFill/>
          </a:ln>
        </p:spPr>
      </p:pic>
      <p:sp>
        <p:nvSpPr>
          <p:cNvPr id="72" name="Google Shape;72;p45"/>
          <p:cNvSpPr txBox="1"/>
          <p:nvPr/>
        </p:nvSpPr>
        <p:spPr>
          <a:xfrm>
            <a:off x="870860" y="1262017"/>
            <a:ext cx="4267197" cy="347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500"/>
              <a:buFont typeface="Arial"/>
              <a:buNone/>
            </a:pPr>
            <a:r>
              <a:rPr lang="en-US" sz="4500" b="1" i="0" u="none" strike="noStrike" cap="none">
                <a:solidFill>
                  <a:srgbClr val="0195A0"/>
                </a:solidFill>
                <a:latin typeface="Arial"/>
                <a:ea typeface="Arial"/>
                <a:cs typeface="Arial"/>
                <a:sym typeface="Arial"/>
              </a:rPr>
              <a:t>Headline</a:t>
            </a:r>
            <a:endParaRPr sz="45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500"/>
              <a:buFont typeface="Arial"/>
              <a:buNone/>
            </a:pPr>
            <a:r>
              <a:rPr lang="en-US" sz="2500" b="0" i="0" u="none" strike="noStrike" cap="none">
                <a:solidFill>
                  <a:schemeClr val="lt1"/>
                </a:solidFill>
                <a:latin typeface="Arial"/>
                <a:ea typeface="Arial"/>
                <a:cs typeface="Arial"/>
                <a:sym typeface="Arial"/>
              </a:rPr>
              <a:t>Lorem ipsum dolor sit amet, consectetuer adipiscing elit. Fusce auctor turpis sit amet pede facilisis eleifend. Suspendisse potenti. In sapien purus, feugiat sed, tristique non, semper sed, diam. </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oint light">
  <p:cSld name="Point light">
    <p:bg>
      <p:bgPr>
        <a:blipFill>
          <a:blip r:embed="rId2">
            <a:alphaModFix/>
          </a:blip>
          <a:stretch>
            <a:fillRect/>
          </a:stretch>
        </a:blipFill>
        <a:effectLst/>
      </p:bgPr>
    </p:bg>
    <p:spTree>
      <p:nvGrpSpPr>
        <p:cNvPr id="1" name="Shape 73"/>
        <p:cNvGrpSpPr/>
        <p:nvPr/>
      </p:nvGrpSpPr>
      <p:grpSpPr>
        <a:xfrm>
          <a:off x="0" y="0"/>
          <a:ext cx="0" cy="0"/>
          <a:chOff x="0" y="0"/>
          <a:chExt cx="0" cy="0"/>
        </a:xfrm>
      </p:grpSpPr>
      <p:pic>
        <p:nvPicPr>
          <p:cNvPr id="74" name="Google Shape;74;p46"/>
          <p:cNvPicPr preferRelativeResize="0"/>
          <p:nvPr/>
        </p:nvPicPr>
        <p:blipFill rotWithShape="1">
          <a:blip r:embed="rId3">
            <a:alphaModFix/>
          </a:blip>
          <a:srcRect/>
          <a:stretch/>
        </p:blipFill>
        <p:spPr>
          <a:xfrm>
            <a:off x="5366117" y="656799"/>
            <a:ext cx="11071312" cy="6201201"/>
          </a:xfrm>
          <a:prstGeom prst="rect">
            <a:avLst/>
          </a:prstGeom>
          <a:noFill/>
          <a:ln>
            <a:noFill/>
          </a:ln>
        </p:spPr>
      </p:pic>
      <p:pic>
        <p:nvPicPr>
          <p:cNvPr id="75" name="Google Shape;75;p46"/>
          <p:cNvPicPr preferRelativeResize="0"/>
          <p:nvPr/>
        </p:nvPicPr>
        <p:blipFill rotWithShape="1">
          <a:blip r:embed="rId4">
            <a:alphaModFix/>
          </a:blip>
          <a:srcRect/>
          <a:stretch/>
        </p:blipFill>
        <p:spPr>
          <a:xfrm>
            <a:off x="3176" y="0"/>
            <a:ext cx="12188821" cy="6859785"/>
          </a:xfrm>
          <a:prstGeom prst="rect">
            <a:avLst/>
          </a:prstGeom>
          <a:noFill/>
          <a:ln>
            <a:noFill/>
          </a:ln>
        </p:spPr>
      </p:pic>
      <p:sp>
        <p:nvSpPr>
          <p:cNvPr id="76" name="Google Shape;76;p46"/>
          <p:cNvSpPr txBox="1"/>
          <p:nvPr/>
        </p:nvSpPr>
        <p:spPr>
          <a:xfrm>
            <a:off x="870860" y="1262017"/>
            <a:ext cx="4267197" cy="347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500"/>
              <a:buFont typeface="Arial"/>
              <a:buNone/>
            </a:pPr>
            <a:r>
              <a:rPr lang="en-US" sz="4500" b="1" i="0" u="none" strike="noStrike" cap="none">
                <a:solidFill>
                  <a:srgbClr val="0195A0"/>
                </a:solidFill>
                <a:latin typeface="Arial"/>
                <a:ea typeface="Arial"/>
                <a:cs typeface="Arial"/>
                <a:sym typeface="Arial"/>
              </a:rPr>
              <a:t>Headline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500"/>
              <a:buFont typeface="Arial"/>
              <a:buNone/>
            </a:pPr>
            <a:r>
              <a:rPr lang="en-US" sz="2500" b="0" i="0" u="none" strike="noStrike" cap="none">
                <a:solidFill>
                  <a:srgbClr val="134579"/>
                </a:solidFill>
                <a:latin typeface="Arial"/>
                <a:ea typeface="Arial"/>
                <a:cs typeface="Arial"/>
                <a:sym typeface="Arial"/>
              </a:rPr>
              <a:t>Lorem ipsum dolor sit amet, consectetuer adipiscing elit. Fusce auctor turpis sit amet pede facilisis eleifend. Suspendisse potenti. In sapien purus, feugiat sed, tristique non, semper sed, diam. </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oint dark">
  <p:cSld name="Point dark">
    <p:bg>
      <p:bgPr>
        <a:blipFill>
          <a:blip r:embed="rId2">
            <a:alphaModFix/>
          </a:blip>
          <a:stretch>
            <a:fillRect/>
          </a:stretch>
        </a:blipFill>
        <a:effectLst/>
      </p:bgPr>
    </p:bg>
    <p:spTree>
      <p:nvGrpSpPr>
        <p:cNvPr id="1" name="Shape 77"/>
        <p:cNvGrpSpPr/>
        <p:nvPr/>
      </p:nvGrpSpPr>
      <p:grpSpPr>
        <a:xfrm>
          <a:off x="0" y="0"/>
          <a:ext cx="0" cy="0"/>
          <a:chOff x="0" y="0"/>
          <a:chExt cx="0" cy="0"/>
        </a:xfrm>
      </p:grpSpPr>
      <p:pic>
        <p:nvPicPr>
          <p:cNvPr id="78" name="Google Shape;78;p47"/>
          <p:cNvPicPr preferRelativeResize="0"/>
          <p:nvPr/>
        </p:nvPicPr>
        <p:blipFill rotWithShape="1">
          <a:blip r:embed="rId3">
            <a:alphaModFix/>
          </a:blip>
          <a:srcRect/>
          <a:stretch/>
        </p:blipFill>
        <p:spPr>
          <a:xfrm>
            <a:off x="-1088573" y="1468037"/>
            <a:ext cx="9622971" cy="5389964"/>
          </a:xfrm>
          <a:prstGeom prst="rect">
            <a:avLst/>
          </a:prstGeom>
          <a:noFill/>
          <a:ln>
            <a:noFill/>
          </a:ln>
        </p:spPr>
      </p:pic>
      <p:pic>
        <p:nvPicPr>
          <p:cNvPr id="79" name="Google Shape;79;p47"/>
          <p:cNvPicPr preferRelativeResize="0"/>
          <p:nvPr/>
        </p:nvPicPr>
        <p:blipFill rotWithShape="1">
          <a:blip r:embed="rId4">
            <a:alphaModFix/>
          </a:blip>
          <a:srcRect/>
          <a:stretch/>
        </p:blipFill>
        <p:spPr>
          <a:xfrm>
            <a:off x="3176" y="0"/>
            <a:ext cx="12188821" cy="6859784"/>
          </a:xfrm>
          <a:prstGeom prst="rect">
            <a:avLst/>
          </a:prstGeom>
          <a:noFill/>
          <a:ln>
            <a:noFill/>
          </a:ln>
        </p:spPr>
      </p:pic>
      <p:sp>
        <p:nvSpPr>
          <p:cNvPr id="80" name="Google Shape;80;p47"/>
          <p:cNvSpPr txBox="1"/>
          <p:nvPr/>
        </p:nvSpPr>
        <p:spPr>
          <a:xfrm>
            <a:off x="8102148" y="1262017"/>
            <a:ext cx="3502023" cy="22467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500"/>
              <a:buFont typeface="Arial"/>
              <a:buNone/>
            </a:pPr>
            <a:r>
              <a:rPr lang="en-US" sz="3500" b="1" i="0" u="none" strike="noStrike" cap="none">
                <a:solidFill>
                  <a:schemeClr val="lt1"/>
                </a:solidFill>
                <a:latin typeface="Arial"/>
                <a:ea typeface="Arial"/>
                <a:cs typeface="Arial"/>
                <a:sym typeface="Arial"/>
              </a:rPr>
              <a:t>Lorem ipsum dolor sit amet, consectetuer adipiscing elit.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1"/>
        <p:cNvGrpSpPr/>
        <p:nvPr/>
      </p:nvGrpSpPr>
      <p:grpSpPr>
        <a:xfrm>
          <a:off x="0" y="0"/>
          <a:ext cx="0" cy="0"/>
          <a:chOff x="0" y="0"/>
          <a:chExt cx="0" cy="0"/>
        </a:xfrm>
      </p:grpSpPr>
      <p:sp>
        <p:nvSpPr>
          <p:cNvPr id="82" name="Google Shape;82;p4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959F"/>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49"/>
          <p:cNvSpPr>
            <a:spLocks noGrp="1"/>
          </p:cNvSpPr>
          <p:nvPr>
            <p:ph type="pic" idx="2"/>
          </p:nvPr>
        </p:nvSpPr>
        <p:spPr>
          <a:xfrm>
            <a:off x="5183188" y="987425"/>
            <a:ext cx="6172200" cy="4873625"/>
          </a:xfrm>
          <a:prstGeom prst="rect">
            <a:avLst/>
          </a:prstGeom>
          <a:noFill/>
          <a:ln>
            <a:noFill/>
          </a:ln>
        </p:spPr>
      </p:sp>
      <p:sp>
        <p:nvSpPr>
          <p:cNvPr id="84" name="Google Shape;84;p4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00427A"/>
              </a:buClr>
              <a:buSzPts val="1600"/>
              <a:buNone/>
              <a:defRPr sz="1600"/>
            </a:lvl1pPr>
            <a:lvl2pPr marL="914400" lvl="1" indent="-228600" algn="l">
              <a:lnSpc>
                <a:spcPct val="90000"/>
              </a:lnSpc>
              <a:spcBef>
                <a:spcPts val="500"/>
              </a:spcBef>
              <a:spcAft>
                <a:spcPts val="0"/>
              </a:spcAft>
              <a:buClr>
                <a:srgbClr val="00427A"/>
              </a:buClr>
              <a:buSzPts val="1400"/>
              <a:buNone/>
              <a:defRPr sz="1400"/>
            </a:lvl2pPr>
            <a:lvl3pPr marL="1371600" lvl="2" indent="-228600" algn="l">
              <a:lnSpc>
                <a:spcPct val="90000"/>
              </a:lnSpc>
              <a:spcBef>
                <a:spcPts val="500"/>
              </a:spcBef>
              <a:spcAft>
                <a:spcPts val="0"/>
              </a:spcAft>
              <a:buClr>
                <a:srgbClr val="00427A"/>
              </a:buClr>
              <a:buSzPts val="1200"/>
              <a:buNone/>
              <a:defRPr sz="1200"/>
            </a:lvl3pPr>
            <a:lvl4pPr marL="1828800" lvl="3" indent="-228600" algn="l">
              <a:lnSpc>
                <a:spcPct val="90000"/>
              </a:lnSpc>
              <a:spcBef>
                <a:spcPts val="500"/>
              </a:spcBef>
              <a:spcAft>
                <a:spcPts val="0"/>
              </a:spcAft>
              <a:buClr>
                <a:srgbClr val="00427A"/>
              </a:buClr>
              <a:buSzPts val="1000"/>
              <a:buNone/>
              <a:defRPr sz="1000"/>
            </a:lvl4pPr>
            <a:lvl5pPr marL="2286000" lvl="4" indent="-228600" algn="l">
              <a:lnSpc>
                <a:spcPct val="90000"/>
              </a:lnSpc>
              <a:spcBef>
                <a:spcPts val="500"/>
              </a:spcBef>
              <a:spcAft>
                <a:spcPts val="0"/>
              </a:spcAft>
              <a:buClr>
                <a:srgbClr val="00427A"/>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5" name="Google Shape;85;p49"/>
          <p:cNvSpPr txBox="1">
            <a:spLocks noGrp="1"/>
          </p:cNvSpPr>
          <p:nvPr>
            <p:ph type="dt" idx="10"/>
          </p:nvPr>
        </p:nvSpPr>
        <p:spPr>
          <a:xfrm>
            <a:off x="838200" y="6118356"/>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49"/>
          <p:cNvSpPr txBox="1">
            <a:spLocks noGrp="1"/>
          </p:cNvSpPr>
          <p:nvPr>
            <p:ph type="ftr" idx="11"/>
          </p:nvPr>
        </p:nvSpPr>
        <p:spPr>
          <a:xfrm>
            <a:off x="4038600" y="6118356"/>
            <a:ext cx="29759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49"/>
          <p:cNvSpPr txBox="1">
            <a:spLocks noGrp="1"/>
          </p:cNvSpPr>
          <p:nvPr>
            <p:ph type="sldNum" idx="12"/>
          </p:nvPr>
        </p:nvSpPr>
        <p:spPr>
          <a:xfrm>
            <a:off x="7265096" y="6118356"/>
            <a:ext cx="192170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959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36"/>
          <p:cNvSpPr txBox="1">
            <a:spLocks noGrp="1"/>
          </p:cNvSpPr>
          <p:nvPr>
            <p:ph type="body" idx="1"/>
          </p:nvPr>
        </p:nvSpPr>
        <p:spPr>
          <a:xfrm>
            <a:off x="838200" y="1825625"/>
            <a:ext cx="8348602" cy="414929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00427A"/>
              </a:buClr>
              <a:buSzPts val="1800"/>
              <a:buChar char="•"/>
              <a:defRPr/>
            </a:lvl1pPr>
            <a:lvl2pPr marL="914400" lvl="1" indent="-342900" algn="l">
              <a:lnSpc>
                <a:spcPct val="90000"/>
              </a:lnSpc>
              <a:spcBef>
                <a:spcPts val="500"/>
              </a:spcBef>
              <a:spcAft>
                <a:spcPts val="0"/>
              </a:spcAft>
              <a:buClr>
                <a:srgbClr val="00427A"/>
              </a:buClr>
              <a:buSzPts val="1800"/>
              <a:buChar char="•"/>
              <a:defRPr/>
            </a:lvl2pPr>
            <a:lvl3pPr marL="1371600" lvl="2" indent="-342900" algn="l">
              <a:lnSpc>
                <a:spcPct val="90000"/>
              </a:lnSpc>
              <a:spcBef>
                <a:spcPts val="500"/>
              </a:spcBef>
              <a:spcAft>
                <a:spcPts val="0"/>
              </a:spcAft>
              <a:buClr>
                <a:srgbClr val="00427A"/>
              </a:buClr>
              <a:buSzPts val="1800"/>
              <a:buChar char="•"/>
              <a:defRPr/>
            </a:lvl3pPr>
            <a:lvl4pPr marL="1828800" lvl="3" indent="-342900" algn="l">
              <a:lnSpc>
                <a:spcPct val="90000"/>
              </a:lnSpc>
              <a:spcBef>
                <a:spcPts val="500"/>
              </a:spcBef>
              <a:spcAft>
                <a:spcPts val="0"/>
              </a:spcAft>
              <a:buClr>
                <a:srgbClr val="00427A"/>
              </a:buClr>
              <a:buSzPts val="1800"/>
              <a:buChar char="•"/>
              <a:defRPr/>
            </a:lvl4pPr>
            <a:lvl5pPr marL="2286000" lvl="4" indent="-342900" algn="l">
              <a:lnSpc>
                <a:spcPct val="90000"/>
              </a:lnSpc>
              <a:spcBef>
                <a:spcPts val="500"/>
              </a:spcBef>
              <a:spcAft>
                <a:spcPts val="0"/>
              </a:spcAft>
              <a:buClr>
                <a:srgbClr val="00427A"/>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36"/>
          <p:cNvSpPr txBox="1">
            <a:spLocks noGrp="1"/>
          </p:cNvSpPr>
          <p:nvPr>
            <p:ph type="sldNum" idx="12"/>
          </p:nvPr>
        </p:nvSpPr>
        <p:spPr>
          <a:xfrm>
            <a:off x="7265096" y="6118356"/>
            <a:ext cx="192170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Point Turquiose">
  <p:cSld name="1_Point Turquiose">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39"/>
          <p:cNvSpPr txBox="1">
            <a:spLocks noGrp="1"/>
          </p:cNvSpPr>
          <p:nvPr>
            <p:ph type="title"/>
          </p:nvPr>
        </p:nvSpPr>
        <p:spPr>
          <a:xfrm>
            <a:off x="838200" y="980788"/>
            <a:ext cx="834860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400"/>
              <a:buFont typeface="Calibri"/>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9"/>
          <p:cNvSpPr txBox="1">
            <a:spLocks noGrp="1"/>
          </p:cNvSpPr>
          <p:nvPr>
            <p:ph type="body" idx="1"/>
          </p:nvPr>
        </p:nvSpPr>
        <p:spPr>
          <a:xfrm>
            <a:off x="838200" y="2306351"/>
            <a:ext cx="8348602" cy="366856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800"/>
              <a:buNone/>
              <a:defRPr>
                <a:solidFill>
                  <a:schemeClr val="lt1"/>
                </a:solidFill>
                <a:latin typeface="Calibri"/>
                <a:ea typeface="Calibri"/>
                <a:cs typeface="Calibri"/>
                <a:sym typeface="Calibri"/>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7"/>
        <p:cNvGrpSpPr/>
        <p:nvPr/>
      </p:nvGrpSpPr>
      <p:grpSpPr>
        <a:xfrm>
          <a:off x="0" y="0"/>
          <a:ext cx="0" cy="0"/>
          <a:chOff x="0" y="0"/>
          <a:chExt cx="0" cy="0"/>
        </a:xfrm>
      </p:grpSpPr>
      <p:sp>
        <p:nvSpPr>
          <p:cNvPr id="28" name="Google Shape;28;p4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959F"/>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00427A"/>
              </a:buClr>
              <a:buSzPts val="3200"/>
              <a:buChar char="•"/>
              <a:defRPr sz="3200"/>
            </a:lvl1pPr>
            <a:lvl2pPr marL="914400" lvl="1" indent="-406400" algn="l">
              <a:lnSpc>
                <a:spcPct val="90000"/>
              </a:lnSpc>
              <a:spcBef>
                <a:spcPts val="500"/>
              </a:spcBef>
              <a:spcAft>
                <a:spcPts val="0"/>
              </a:spcAft>
              <a:buClr>
                <a:srgbClr val="00427A"/>
              </a:buClr>
              <a:buSzPts val="2800"/>
              <a:buChar char="•"/>
              <a:defRPr sz="2800"/>
            </a:lvl2pPr>
            <a:lvl3pPr marL="1371600" lvl="2" indent="-381000" algn="l">
              <a:lnSpc>
                <a:spcPct val="90000"/>
              </a:lnSpc>
              <a:spcBef>
                <a:spcPts val="500"/>
              </a:spcBef>
              <a:spcAft>
                <a:spcPts val="0"/>
              </a:spcAft>
              <a:buClr>
                <a:srgbClr val="00427A"/>
              </a:buClr>
              <a:buSzPts val="2400"/>
              <a:buChar char="•"/>
              <a:defRPr sz="2400"/>
            </a:lvl3pPr>
            <a:lvl4pPr marL="1828800" lvl="3" indent="-355600" algn="l">
              <a:lnSpc>
                <a:spcPct val="90000"/>
              </a:lnSpc>
              <a:spcBef>
                <a:spcPts val="500"/>
              </a:spcBef>
              <a:spcAft>
                <a:spcPts val="0"/>
              </a:spcAft>
              <a:buClr>
                <a:srgbClr val="00427A"/>
              </a:buClr>
              <a:buSzPts val="2000"/>
              <a:buChar char="•"/>
              <a:defRPr sz="2000"/>
            </a:lvl4pPr>
            <a:lvl5pPr marL="2286000" lvl="4" indent="-355600" algn="l">
              <a:lnSpc>
                <a:spcPct val="90000"/>
              </a:lnSpc>
              <a:spcBef>
                <a:spcPts val="500"/>
              </a:spcBef>
              <a:spcAft>
                <a:spcPts val="0"/>
              </a:spcAft>
              <a:buClr>
                <a:srgbClr val="00427A"/>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30" name="Google Shape;30;p4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00427A"/>
              </a:buClr>
              <a:buSzPts val="1600"/>
              <a:buNone/>
              <a:defRPr sz="1600"/>
            </a:lvl1pPr>
            <a:lvl2pPr marL="914400" lvl="1" indent="-228600" algn="l">
              <a:lnSpc>
                <a:spcPct val="90000"/>
              </a:lnSpc>
              <a:spcBef>
                <a:spcPts val="500"/>
              </a:spcBef>
              <a:spcAft>
                <a:spcPts val="0"/>
              </a:spcAft>
              <a:buClr>
                <a:srgbClr val="00427A"/>
              </a:buClr>
              <a:buSzPts val="1400"/>
              <a:buNone/>
              <a:defRPr sz="1400"/>
            </a:lvl2pPr>
            <a:lvl3pPr marL="1371600" lvl="2" indent="-228600" algn="l">
              <a:lnSpc>
                <a:spcPct val="90000"/>
              </a:lnSpc>
              <a:spcBef>
                <a:spcPts val="500"/>
              </a:spcBef>
              <a:spcAft>
                <a:spcPts val="0"/>
              </a:spcAft>
              <a:buClr>
                <a:srgbClr val="00427A"/>
              </a:buClr>
              <a:buSzPts val="1200"/>
              <a:buNone/>
              <a:defRPr sz="1200"/>
            </a:lvl3pPr>
            <a:lvl4pPr marL="1828800" lvl="3" indent="-228600" algn="l">
              <a:lnSpc>
                <a:spcPct val="90000"/>
              </a:lnSpc>
              <a:spcBef>
                <a:spcPts val="500"/>
              </a:spcBef>
              <a:spcAft>
                <a:spcPts val="0"/>
              </a:spcAft>
              <a:buClr>
                <a:srgbClr val="00427A"/>
              </a:buClr>
              <a:buSzPts val="1000"/>
              <a:buNone/>
              <a:defRPr sz="1000"/>
            </a:lvl4pPr>
            <a:lvl5pPr marL="2286000" lvl="4" indent="-228600" algn="l">
              <a:lnSpc>
                <a:spcPct val="90000"/>
              </a:lnSpc>
              <a:spcBef>
                <a:spcPts val="500"/>
              </a:spcBef>
              <a:spcAft>
                <a:spcPts val="0"/>
              </a:spcAft>
              <a:buClr>
                <a:srgbClr val="00427A"/>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1" name="Google Shape;31;p48"/>
          <p:cNvSpPr txBox="1">
            <a:spLocks noGrp="1"/>
          </p:cNvSpPr>
          <p:nvPr>
            <p:ph type="dt" idx="10"/>
          </p:nvPr>
        </p:nvSpPr>
        <p:spPr>
          <a:xfrm>
            <a:off x="838200" y="6118356"/>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48"/>
          <p:cNvSpPr txBox="1">
            <a:spLocks noGrp="1"/>
          </p:cNvSpPr>
          <p:nvPr>
            <p:ph type="ftr" idx="11"/>
          </p:nvPr>
        </p:nvSpPr>
        <p:spPr>
          <a:xfrm>
            <a:off x="4038600" y="6118356"/>
            <a:ext cx="29759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48"/>
          <p:cNvSpPr txBox="1">
            <a:spLocks noGrp="1"/>
          </p:cNvSpPr>
          <p:nvPr>
            <p:ph type="sldNum" idx="12"/>
          </p:nvPr>
        </p:nvSpPr>
        <p:spPr>
          <a:xfrm>
            <a:off x="7265096" y="6118356"/>
            <a:ext cx="192170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
        <p:cNvGrpSpPr/>
        <p:nvPr/>
      </p:nvGrpSpPr>
      <p:grpSpPr>
        <a:xfrm>
          <a:off x="0" y="0"/>
          <a:ext cx="0" cy="0"/>
          <a:chOff x="0" y="0"/>
          <a:chExt cx="0" cy="0"/>
        </a:xfrm>
      </p:grpSpPr>
      <p:sp>
        <p:nvSpPr>
          <p:cNvPr id="35" name="Google Shape;35;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959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37"/>
          <p:cNvSpPr txBox="1">
            <a:spLocks noGrp="1"/>
          </p:cNvSpPr>
          <p:nvPr>
            <p:ph type="dt" idx="10"/>
          </p:nvPr>
        </p:nvSpPr>
        <p:spPr>
          <a:xfrm>
            <a:off x="838200" y="6118356"/>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37"/>
          <p:cNvSpPr txBox="1">
            <a:spLocks noGrp="1"/>
          </p:cNvSpPr>
          <p:nvPr>
            <p:ph type="ftr" idx="11"/>
          </p:nvPr>
        </p:nvSpPr>
        <p:spPr>
          <a:xfrm>
            <a:off x="4038600" y="6118356"/>
            <a:ext cx="29759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37"/>
          <p:cNvSpPr txBox="1">
            <a:spLocks noGrp="1"/>
          </p:cNvSpPr>
          <p:nvPr>
            <p:ph type="sldNum" idx="12"/>
          </p:nvPr>
        </p:nvSpPr>
        <p:spPr>
          <a:xfrm>
            <a:off x="7265096" y="6118356"/>
            <a:ext cx="192170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9"/>
        <p:cNvGrpSpPr/>
        <p:nvPr/>
      </p:nvGrpSpPr>
      <p:grpSpPr>
        <a:xfrm>
          <a:off x="0" y="0"/>
          <a:ext cx="0" cy="0"/>
          <a:chOff x="0" y="0"/>
          <a:chExt cx="0" cy="0"/>
        </a:xfrm>
      </p:grpSpPr>
      <p:sp>
        <p:nvSpPr>
          <p:cNvPr id="40" name="Google Shape;40;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959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3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00427A"/>
              </a:buClr>
              <a:buSzPts val="1800"/>
              <a:buChar char="•"/>
              <a:defRPr/>
            </a:lvl1pPr>
            <a:lvl2pPr marL="914400" lvl="1" indent="-342900" algn="l">
              <a:lnSpc>
                <a:spcPct val="90000"/>
              </a:lnSpc>
              <a:spcBef>
                <a:spcPts val="500"/>
              </a:spcBef>
              <a:spcAft>
                <a:spcPts val="0"/>
              </a:spcAft>
              <a:buClr>
                <a:srgbClr val="00427A"/>
              </a:buClr>
              <a:buSzPts val="1800"/>
              <a:buChar char="•"/>
              <a:defRPr/>
            </a:lvl2pPr>
            <a:lvl3pPr marL="1371600" lvl="2" indent="-342900" algn="l">
              <a:lnSpc>
                <a:spcPct val="90000"/>
              </a:lnSpc>
              <a:spcBef>
                <a:spcPts val="500"/>
              </a:spcBef>
              <a:spcAft>
                <a:spcPts val="0"/>
              </a:spcAft>
              <a:buClr>
                <a:srgbClr val="00427A"/>
              </a:buClr>
              <a:buSzPts val="1800"/>
              <a:buChar char="•"/>
              <a:defRPr/>
            </a:lvl3pPr>
            <a:lvl4pPr marL="1828800" lvl="3" indent="-342900" algn="l">
              <a:lnSpc>
                <a:spcPct val="90000"/>
              </a:lnSpc>
              <a:spcBef>
                <a:spcPts val="500"/>
              </a:spcBef>
              <a:spcAft>
                <a:spcPts val="0"/>
              </a:spcAft>
              <a:buClr>
                <a:srgbClr val="00427A"/>
              </a:buClr>
              <a:buSzPts val="1800"/>
              <a:buChar char="•"/>
              <a:defRPr/>
            </a:lvl4pPr>
            <a:lvl5pPr marL="2286000" lvl="4" indent="-342900" algn="l">
              <a:lnSpc>
                <a:spcPct val="90000"/>
              </a:lnSpc>
              <a:spcBef>
                <a:spcPts val="500"/>
              </a:spcBef>
              <a:spcAft>
                <a:spcPts val="0"/>
              </a:spcAft>
              <a:buClr>
                <a:srgbClr val="00427A"/>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3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00427A"/>
              </a:buClr>
              <a:buSzPts val="1800"/>
              <a:buChar char="•"/>
              <a:defRPr/>
            </a:lvl1pPr>
            <a:lvl2pPr marL="914400" lvl="1" indent="-342900" algn="l">
              <a:lnSpc>
                <a:spcPct val="90000"/>
              </a:lnSpc>
              <a:spcBef>
                <a:spcPts val="500"/>
              </a:spcBef>
              <a:spcAft>
                <a:spcPts val="0"/>
              </a:spcAft>
              <a:buClr>
                <a:srgbClr val="00427A"/>
              </a:buClr>
              <a:buSzPts val="1800"/>
              <a:buChar char="•"/>
              <a:defRPr/>
            </a:lvl2pPr>
            <a:lvl3pPr marL="1371600" lvl="2" indent="-342900" algn="l">
              <a:lnSpc>
                <a:spcPct val="90000"/>
              </a:lnSpc>
              <a:spcBef>
                <a:spcPts val="500"/>
              </a:spcBef>
              <a:spcAft>
                <a:spcPts val="0"/>
              </a:spcAft>
              <a:buClr>
                <a:srgbClr val="00427A"/>
              </a:buClr>
              <a:buSzPts val="1800"/>
              <a:buChar char="•"/>
              <a:defRPr/>
            </a:lvl3pPr>
            <a:lvl4pPr marL="1828800" lvl="3" indent="-342900" algn="l">
              <a:lnSpc>
                <a:spcPct val="90000"/>
              </a:lnSpc>
              <a:spcBef>
                <a:spcPts val="500"/>
              </a:spcBef>
              <a:spcAft>
                <a:spcPts val="0"/>
              </a:spcAft>
              <a:buClr>
                <a:srgbClr val="00427A"/>
              </a:buClr>
              <a:buSzPts val="1800"/>
              <a:buChar char="•"/>
              <a:defRPr/>
            </a:lvl4pPr>
            <a:lvl5pPr marL="2286000" lvl="4" indent="-342900" algn="l">
              <a:lnSpc>
                <a:spcPct val="90000"/>
              </a:lnSpc>
              <a:spcBef>
                <a:spcPts val="500"/>
              </a:spcBef>
              <a:spcAft>
                <a:spcPts val="0"/>
              </a:spcAft>
              <a:buClr>
                <a:srgbClr val="00427A"/>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38"/>
          <p:cNvSpPr txBox="1">
            <a:spLocks noGrp="1"/>
          </p:cNvSpPr>
          <p:nvPr>
            <p:ph type="dt" idx="10"/>
          </p:nvPr>
        </p:nvSpPr>
        <p:spPr>
          <a:xfrm>
            <a:off x="838200" y="6118356"/>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38"/>
          <p:cNvSpPr txBox="1">
            <a:spLocks noGrp="1"/>
          </p:cNvSpPr>
          <p:nvPr>
            <p:ph type="ftr" idx="11"/>
          </p:nvPr>
        </p:nvSpPr>
        <p:spPr>
          <a:xfrm>
            <a:off x="4038600" y="6118356"/>
            <a:ext cx="29759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38"/>
          <p:cNvSpPr txBox="1">
            <a:spLocks noGrp="1"/>
          </p:cNvSpPr>
          <p:nvPr>
            <p:ph type="sldNum" idx="12"/>
          </p:nvPr>
        </p:nvSpPr>
        <p:spPr>
          <a:xfrm>
            <a:off x="7265096" y="6118356"/>
            <a:ext cx="192170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40"/>
          <p:cNvSpPr txBox="1">
            <a:spLocks noGrp="1"/>
          </p:cNvSpPr>
          <p:nvPr>
            <p:ph type="ctrTitle"/>
          </p:nvPr>
        </p:nvSpPr>
        <p:spPr>
          <a:xfrm>
            <a:off x="775570" y="4184850"/>
            <a:ext cx="9144000" cy="81619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500"/>
              <a:buFont typeface="Calibri"/>
              <a:buNone/>
              <a:defRPr sz="45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40"/>
          <p:cNvSpPr txBox="1">
            <a:spLocks noGrp="1"/>
          </p:cNvSpPr>
          <p:nvPr>
            <p:ph type="subTitle" idx="1"/>
          </p:nvPr>
        </p:nvSpPr>
        <p:spPr>
          <a:xfrm>
            <a:off x="775570" y="5137738"/>
            <a:ext cx="9144000" cy="661812"/>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3500"/>
              <a:buNone/>
              <a:defRPr sz="3500">
                <a:solidFill>
                  <a:schemeClr val="lt1"/>
                </a:solidFill>
                <a:latin typeface="Calibri"/>
                <a:ea typeface="Calibri"/>
                <a:cs typeface="Calibri"/>
                <a:sym typeface="Calibri"/>
              </a:defRPr>
            </a:lvl1pPr>
            <a:lvl2pPr lvl="1" algn="ctr">
              <a:lnSpc>
                <a:spcPct val="90000"/>
              </a:lnSpc>
              <a:spcBef>
                <a:spcPts val="500"/>
              </a:spcBef>
              <a:spcAft>
                <a:spcPts val="0"/>
              </a:spcAft>
              <a:buClr>
                <a:srgbClr val="00427A"/>
              </a:buClr>
              <a:buSzPts val="2000"/>
              <a:buNone/>
              <a:defRPr sz="2000"/>
            </a:lvl2pPr>
            <a:lvl3pPr lvl="2" algn="ctr">
              <a:lnSpc>
                <a:spcPct val="90000"/>
              </a:lnSpc>
              <a:spcBef>
                <a:spcPts val="500"/>
              </a:spcBef>
              <a:spcAft>
                <a:spcPts val="0"/>
              </a:spcAft>
              <a:buClr>
                <a:srgbClr val="00427A"/>
              </a:buClr>
              <a:buSzPts val="1800"/>
              <a:buNone/>
              <a:defRPr sz="1800"/>
            </a:lvl3pPr>
            <a:lvl4pPr lvl="3" algn="ctr">
              <a:lnSpc>
                <a:spcPct val="90000"/>
              </a:lnSpc>
              <a:spcBef>
                <a:spcPts val="500"/>
              </a:spcBef>
              <a:spcAft>
                <a:spcPts val="0"/>
              </a:spcAft>
              <a:buClr>
                <a:srgbClr val="00427A"/>
              </a:buClr>
              <a:buSzPts val="1600"/>
              <a:buNone/>
              <a:defRPr sz="1600"/>
            </a:lvl4pPr>
            <a:lvl5pPr lvl="4" algn="ctr">
              <a:lnSpc>
                <a:spcPct val="90000"/>
              </a:lnSpc>
              <a:spcBef>
                <a:spcPts val="500"/>
              </a:spcBef>
              <a:spcAft>
                <a:spcPts val="0"/>
              </a:spcAft>
              <a:buClr>
                <a:srgbClr val="00427A"/>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49" name="Google Shape;49;p40"/>
          <p:cNvPicPr preferRelativeResize="0"/>
          <p:nvPr/>
        </p:nvPicPr>
        <p:blipFill rotWithShape="1">
          <a:blip r:embed="rId3">
            <a:alphaModFix/>
          </a:blip>
          <a:srcRect/>
          <a:stretch/>
        </p:blipFill>
        <p:spPr>
          <a:xfrm>
            <a:off x="775570" y="661140"/>
            <a:ext cx="4921049" cy="3023526"/>
          </a:xfrm>
          <a:prstGeom prst="rect">
            <a:avLst/>
          </a:prstGeom>
          <a:noFill/>
          <a:ln>
            <a:noFill/>
          </a:ln>
        </p:spPr>
      </p:pic>
      <p:sp>
        <p:nvSpPr>
          <p:cNvPr id="50" name="Google Shape;50;p40"/>
          <p:cNvSpPr txBox="1">
            <a:spLocks noGrp="1"/>
          </p:cNvSpPr>
          <p:nvPr>
            <p:ph type="dt" idx="10"/>
          </p:nvPr>
        </p:nvSpPr>
        <p:spPr>
          <a:xfrm>
            <a:off x="775570" y="5901563"/>
            <a:ext cx="407766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200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Light">
  <p:cSld name="Title Slide Light">
    <p:bg>
      <p:bgPr>
        <a:blipFill>
          <a:blip r:embed="rId2">
            <a:alphaModFix/>
          </a:blip>
          <a:stretch>
            <a:fillRect/>
          </a:stretch>
        </a:blipFill>
        <a:effectLst/>
      </p:bgPr>
    </p:bg>
    <p:spTree>
      <p:nvGrpSpPr>
        <p:cNvPr id="1" name="Shape 51"/>
        <p:cNvGrpSpPr/>
        <p:nvPr/>
      </p:nvGrpSpPr>
      <p:grpSpPr>
        <a:xfrm>
          <a:off x="0" y="0"/>
          <a:ext cx="0" cy="0"/>
          <a:chOff x="0" y="0"/>
          <a:chExt cx="0" cy="0"/>
        </a:xfrm>
      </p:grpSpPr>
      <p:sp>
        <p:nvSpPr>
          <p:cNvPr id="52" name="Google Shape;52;p41"/>
          <p:cNvSpPr txBox="1">
            <a:spLocks noGrp="1"/>
          </p:cNvSpPr>
          <p:nvPr>
            <p:ph type="ctrTitle"/>
          </p:nvPr>
        </p:nvSpPr>
        <p:spPr>
          <a:xfrm>
            <a:off x="775570" y="4184850"/>
            <a:ext cx="9144000" cy="81619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959F"/>
              </a:buClr>
              <a:buSzPts val="4500"/>
              <a:buFont typeface="Calibri"/>
              <a:buNone/>
              <a:defRPr sz="4500">
                <a:solidFill>
                  <a:srgbClr val="00959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41"/>
          <p:cNvSpPr txBox="1">
            <a:spLocks noGrp="1"/>
          </p:cNvSpPr>
          <p:nvPr>
            <p:ph type="subTitle" idx="1"/>
          </p:nvPr>
        </p:nvSpPr>
        <p:spPr>
          <a:xfrm>
            <a:off x="775570" y="5137738"/>
            <a:ext cx="9144000" cy="661812"/>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0427A"/>
              </a:buClr>
              <a:buSzPts val="3500"/>
              <a:buNone/>
              <a:defRPr sz="3500">
                <a:solidFill>
                  <a:srgbClr val="00427A"/>
                </a:solidFill>
                <a:latin typeface="Calibri"/>
                <a:ea typeface="Calibri"/>
                <a:cs typeface="Calibri"/>
                <a:sym typeface="Calibri"/>
              </a:defRPr>
            </a:lvl1pPr>
            <a:lvl2pPr lvl="1" algn="ctr">
              <a:lnSpc>
                <a:spcPct val="90000"/>
              </a:lnSpc>
              <a:spcBef>
                <a:spcPts val="500"/>
              </a:spcBef>
              <a:spcAft>
                <a:spcPts val="0"/>
              </a:spcAft>
              <a:buClr>
                <a:srgbClr val="00427A"/>
              </a:buClr>
              <a:buSzPts val="2000"/>
              <a:buNone/>
              <a:defRPr sz="2000"/>
            </a:lvl2pPr>
            <a:lvl3pPr lvl="2" algn="ctr">
              <a:lnSpc>
                <a:spcPct val="90000"/>
              </a:lnSpc>
              <a:spcBef>
                <a:spcPts val="500"/>
              </a:spcBef>
              <a:spcAft>
                <a:spcPts val="0"/>
              </a:spcAft>
              <a:buClr>
                <a:srgbClr val="00427A"/>
              </a:buClr>
              <a:buSzPts val="1800"/>
              <a:buNone/>
              <a:defRPr sz="1800"/>
            </a:lvl3pPr>
            <a:lvl4pPr lvl="3" algn="ctr">
              <a:lnSpc>
                <a:spcPct val="90000"/>
              </a:lnSpc>
              <a:spcBef>
                <a:spcPts val="500"/>
              </a:spcBef>
              <a:spcAft>
                <a:spcPts val="0"/>
              </a:spcAft>
              <a:buClr>
                <a:srgbClr val="00427A"/>
              </a:buClr>
              <a:buSzPts val="1600"/>
              <a:buNone/>
              <a:defRPr sz="1600"/>
            </a:lvl4pPr>
            <a:lvl5pPr lvl="4" algn="ctr">
              <a:lnSpc>
                <a:spcPct val="90000"/>
              </a:lnSpc>
              <a:spcBef>
                <a:spcPts val="500"/>
              </a:spcBef>
              <a:spcAft>
                <a:spcPts val="0"/>
              </a:spcAft>
              <a:buClr>
                <a:srgbClr val="00427A"/>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4" name="Google Shape;54;p41"/>
          <p:cNvSpPr txBox="1">
            <a:spLocks noGrp="1"/>
          </p:cNvSpPr>
          <p:nvPr>
            <p:ph type="dt" idx="10"/>
          </p:nvPr>
        </p:nvSpPr>
        <p:spPr>
          <a:xfrm>
            <a:off x="775570" y="5901563"/>
            <a:ext cx="407766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2000">
                <a:solidFill>
                  <a:srgbClr val="00427A"/>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55" name="Google Shape;55;p41"/>
          <p:cNvPicPr preferRelativeResize="0"/>
          <p:nvPr/>
        </p:nvPicPr>
        <p:blipFill rotWithShape="1">
          <a:blip r:embed="rId3">
            <a:alphaModFix/>
          </a:blip>
          <a:srcRect/>
          <a:stretch/>
        </p:blipFill>
        <p:spPr>
          <a:xfrm>
            <a:off x="870858" y="764010"/>
            <a:ext cx="4921049" cy="30235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6"/>
        <p:cNvGrpSpPr/>
        <p:nvPr/>
      </p:nvGrpSpPr>
      <p:grpSpPr>
        <a:xfrm>
          <a:off x="0" y="0"/>
          <a:ext cx="0" cy="0"/>
          <a:chOff x="0" y="0"/>
          <a:chExt cx="0" cy="0"/>
        </a:xfrm>
      </p:grpSpPr>
      <p:sp>
        <p:nvSpPr>
          <p:cNvPr id="57" name="Google Shape;57;p42"/>
          <p:cNvSpPr txBox="1">
            <a:spLocks noGrp="1"/>
          </p:cNvSpPr>
          <p:nvPr>
            <p:ph type="title"/>
          </p:nvPr>
        </p:nvSpPr>
        <p:spPr>
          <a:xfrm>
            <a:off x="831850" y="1709738"/>
            <a:ext cx="8354952"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959F"/>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4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59" name="Google Shape;59;p42"/>
          <p:cNvSpPr txBox="1">
            <a:spLocks noGrp="1"/>
          </p:cNvSpPr>
          <p:nvPr>
            <p:ph type="dt" idx="10"/>
          </p:nvPr>
        </p:nvSpPr>
        <p:spPr>
          <a:xfrm>
            <a:off x="838200" y="6118356"/>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42"/>
          <p:cNvSpPr txBox="1">
            <a:spLocks noGrp="1"/>
          </p:cNvSpPr>
          <p:nvPr>
            <p:ph type="ftr" idx="11"/>
          </p:nvPr>
        </p:nvSpPr>
        <p:spPr>
          <a:xfrm>
            <a:off x="4038600" y="6118356"/>
            <a:ext cx="297597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42"/>
          <p:cNvSpPr txBox="1">
            <a:spLocks noGrp="1"/>
          </p:cNvSpPr>
          <p:nvPr>
            <p:ph type="sldNum" idx="12"/>
          </p:nvPr>
        </p:nvSpPr>
        <p:spPr>
          <a:xfrm>
            <a:off x="7265096" y="6118356"/>
            <a:ext cx="192170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7">
            <a:alphaModFix/>
          </a:blip>
          <a:stretch>
            <a:fillRect/>
          </a:stretch>
        </a:blipFill>
        <a:effectLst/>
      </p:bgPr>
    </p:bg>
    <p:spTree>
      <p:nvGrpSpPr>
        <p:cNvPr id="1" name="Shape 9"/>
        <p:cNvGrpSpPr/>
        <p:nvPr/>
      </p:nvGrpSpPr>
      <p:grpSpPr>
        <a:xfrm>
          <a:off x="0" y="0"/>
          <a:ext cx="0" cy="0"/>
          <a:chOff x="0" y="0"/>
          <a:chExt cx="0" cy="0"/>
        </a:xfrm>
      </p:grpSpPr>
      <p:sp>
        <p:nvSpPr>
          <p:cNvPr id="10" name="Google Shape;10;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00959F"/>
              </a:buClr>
              <a:buSzPts val="4400"/>
              <a:buFont typeface="Calibri"/>
              <a:buNone/>
              <a:defRPr sz="4400" b="1" i="0" u="none" strike="noStrike" cap="none">
                <a:solidFill>
                  <a:srgbClr val="00959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4"/>
          <p:cNvSpPr txBox="1">
            <a:spLocks noGrp="1"/>
          </p:cNvSpPr>
          <p:nvPr>
            <p:ph type="body" idx="1"/>
          </p:nvPr>
        </p:nvSpPr>
        <p:spPr>
          <a:xfrm>
            <a:off x="838200" y="1825625"/>
            <a:ext cx="8348602" cy="414929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rgbClr val="00427A"/>
              </a:buClr>
              <a:buSzPts val="2800"/>
              <a:buFont typeface="Arial"/>
              <a:buChar char="•"/>
              <a:defRPr sz="2800" b="0" i="0" u="none" strike="noStrike" cap="none">
                <a:solidFill>
                  <a:srgbClr val="00427A"/>
                </a:solidFill>
                <a:latin typeface="Calibri"/>
                <a:ea typeface="Calibri"/>
                <a:cs typeface="Calibri"/>
                <a:sym typeface="Calibri"/>
              </a:defRPr>
            </a:lvl1pPr>
            <a:lvl2pPr marL="914400" marR="0" lvl="1" indent="-381000" algn="l" rtl="0">
              <a:lnSpc>
                <a:spcPct val="90000"/>
              </a:lnSpc>
              <a:spcBef>
                <a:spcPts val="500"/>
              </a:spcBef>
              <a:spcAft>
                <a:spcPts val="0"/>
              </a:spcAft>
              <a:buClr>
                <a:srgbClr val="00427A"/>
              </a:buClr>
              <a:buSzPts val="2400"/>
              <a:buFont typeface="Arial"/>
              <a:buChar char="•"/>
              <a:defRPr sz="2400" b="0" i="0" u="none" strike="noStrike" cap="none">
                <a:solidFill>
                  <a:srgbClr val="00427A"/>
                </a:solidFill>
                <a:latin typeface="Calibri"/>
                <a:ea typeface="Calibri"/>
                <a:cs typeface="Calibri"/>
                <a:sym typeface="Calibri"/>
              </a:defRPr>
            </a:lvl2pPr>
            <a:lvl3pPr marL="1371600" marR="0" lvl="2" indent="-355600" algn="l" rtl="0">
              <a:lnSpc>
                <a:spcPct val="90000"/>
              </a:lnSpc>
              <a:spcBef>
                <a:spcPts val="500"/>
              </a:spcBef>
              <a:spcAft>
                <a:spcPts val="0"/>
              </a:spcAft>
              <a:buClr>
                <a:srgbClr val="00427A"/>
              </a:buClr>
              <a:buSzPts val="2000"/>
              <a:buFont typeface="Arial"/>
              <a:buChar char="•"/>
              <a:defRPr sz="2000" b="0" i="0" u="none" strike="noStrike" cap="none">
                <a:solidFill>
                  <a:srgbClr val="00427A"/>
                </a:solidFill>
                <a:latin typeface="Calibri"/>
                <a:ea typeface="Calibri"/>
                <a:cs typeface="Calibri"/>
                <a:sym typeface="Calibri"/>
              </a:defRPr>
            </a:lvl3pPr>
            <a:lvl4pPr marL="1828800" marR="0" lvl="3" indent="-342900" algn="l" rtl="0">
              <a:lnSpc>
                <a:spcPct val="90000"/>
              </a:lnSpc>
              <a:spcBef>
                <a:spcPts val="500"/>
              </a:spcBef>
              <a:spcAft>
                <a:spcPts val="0"/>
              </a:spcAft>
              <a:buClr>
                <a:srgbClr val="00427A"/>
              </a:buClr>
              <a:buSzPts val="1800"/>
              <a:buFont typeface="Arial"/>
              <a:buChar char="•"/>
              <a:defRPr sz="1800" b="0" i="0" u="none" strike="noStrike" cap="none">
                <a:solidFill>
                  <a:srgbClr val="00427A"/>
                </a:solidFill>
                <a:latin typeface="Calibri"/>
                <a:ea typeface="Calibri"/>
                <a:cs typeface="Calibri"/>
                <a:sym typeface="Calibri"/>
              </a:defRPr>
            </a:lvl4pPr>
            <a:lvl5pPr marL="2286000" marR="0" lvl="4" indent="-342900" algn="l" rtl="0">
              <a:lnSpc>
                <a:spcPct val="90000"/>
              </a:lnSpc>
              <a:spcBef>
                <a:spcPts val="500"/>
              </a:spcBef>
              <a:spcAft>
                <a:spcPts val="0"/>
              </a:spcAft>
              <a:buClr>
                <a:srgbClr val="00427A"/>
              </a:buClr>
              <a:buSzPts val="1800"/>
              <a:buFont typeface="Arial"/>
              <a:buChar char="•"/>
              <a:defRPr sz="1800" b="0" i="0" u="none" strike="noStrike" cap="none">
                <a:solidFill>
                  <a:srgbClr val="00427A"/>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34"/>
          <p:cNvSpPr txBox="1">
            <a:spLocks noGrp="1"/>
          </p:cNvSpPr>
          <p:nvPr>
            <p:ph type="dt" idx="10"/>
          </p:nvPr>
        </p:nvSpPr>
        <p:spPr>
          <a:xfrm>
            <a:off x="838200" y="6118356"/>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757575"/>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 name="Google Shape;13;p34"/>
          <p:cNvSpPr txBox="1">
            <a:spLocks noGrp="1"/>
          </p:cNvSpPr>
          <p:nvPr>
            <p:ph type="ftr" idx="11"/>
          </p:nvPr>
        </p:nvSpPr>
        <p:spPr>
          <a:xfrm>
            <a:off x="4038600" y="6118356"/>
            <a:ext cx="2975975"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757575"/>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34"/>
          <p:cNvSpPr txBox="1">
            <a:spLocks noGrp="1"/>
          </p:cNvSpPr>
          <p:nvPr>
            <p:ph type="sldNum" idx="12"/>
          </p:nvPr>
        </p:nvSpPr>
        <p:spPr>
          <a:xfrm>
            <a:off x="7265096" y="6118356"/>
            <a:ext cx="1921706"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doi.org/10.1016/j.marenvres.2025.107093"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
          <p:cNvSpPr txBox="1">
            <a:spLocks noGrp="1"/>
          </p:cNvSpPr>
          <p:nvPr>
            <p:ph type="ctrTitle"/>
          </p:nvPr>
        </p:nvSpPr>
        <p:spPr>
          <a:xfrm>
            <a:off x="775570" y="4184850"/>
            <a:ext cx="9144000" cy="816192"/>
          </a:xfrm>
          <a:prstGeom prst="rect">
            <a:avLst/>
          </a:prstGeom>
          <a:noFill/>
          <a:ln w="9525" cap="flat" cmpd="sng">
            <a:solidFill>
              <a:schemeClr val="dk2"/>
            </a:solidFill>
            <a:prstDash val="solid"/>
            <a:round/>
            <a:headEnd type="none" w="sm" len="sm"/>
            <a:tailEnd type="none" w="sm" len="sm"/>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rgbClr val="FFFFFF"/>
              </a:buClr>
              <a:buSzPct val="100000"/>
              <a:buFont typeface="Calibri"/>
              <a:buNone/>
            </a:pPr>
            <a:r>
              <a:rPr lang="en-US" sz="4800">
                <a:solidFill>
                  <a:srgbClr val="FFFFFF"/>
                </a:solidFill>
              </a:rPr>
              <a:t>AI-Sandbox: </a:t>
            </a:r>
            <a:r>
              <a:rPr lang="en-US" sz="4800">
                <a:solidFill>
                  <a:srgbClr val="FFFFFF"/>
                </a:solidFill>
                <a:highlight>
                  <a:srgbClr val="FF0000"/>
                </a:highlight>
              </a:rPr>
              <a:t>R</a:t>
            </a:r>
            <a:r>
              <a:rPr lang="en-US" sz="4800">
                <a:solidFill>
                  <a:srgbClr val="FFFFFF"/>
                </a:solidFill>
              </a:rPr>
              <a:t>ugulopteryx </a:t>
            </a:r>
            <a:r>
              <a:rPr lang="en-US" sz="4800">
                <a:solidFill>
                  <a:schemeClr val="dk1"/>
                </a:solidFill>
                <a:highlight>
                  <a:srgbClr val="00FF00"/>
                </a:highlight>
              </a:rPr>
              <a:t>OK</a:t>
            </a:r>
            <a:r>
              <a:rPr lang="en-US" sz="4800">
                <a:solidFill>
                  <a:srgbClr val="FFFFFF"/>
                </a:solidFill>
              </a:rPr>
              <a:t>amurae</a:t>
            </a:r>
            <a:endParaRPr/>
          </a:p>
        </p:txBody>
      </p:sp>
      <p:sp>
        <p:nvSpPr>
          <p:cNvPr id="93" name="Google Shape;93;p1"/>
          <p:cNvSpPr txBox="1">
            <a:spLocks noGrp="1"/>
          </p:cNvSpPr>
          <p:nvPr>
            <p:ph type="subTitle" idx="1"/>
          </p:nvPr>
        </p:nvSpPr>
        <p:spPr>
          <a:xfrm>
            <a:off x="775570" y="5137738"/>
            <a:ext cx="9144000" cy="661812"/>
          </a:xfrm>
          <a:prstGeom prst="rect">
            <a:avLst/>
          </a:prstGeom>
          <a:noFill/>
          <a:ln>
            <a:noFill/>
          </a:ln>
        </p:spPr>
        <p:txBody>
          <a:bodyPr spcFirstLastPara="1" wrap="square" lIns="91425" tIns="45700" rIns="91425" bIns="45700" anchor="t" anchorCtr="0">
            <a:normAutofit fontScale="62500" lnSpcReduction="10000"/>
          </a:bodyPr>
          <a:lstStyle/>
          <a:p>
            <a:pPr marL="0" lvl="0" indent="0" algn="l" rtl="0">
              <a:lnSpc>
                <a:spcPct val="90000"/>
              </a:lnSpc>
              <a:spcBef>
                <a:spcPts val="0"/>
              </a:spcBef>
              <a:spcAft>
                <a:spcPts val="0"/>
              </a:spcAft>
              <a:buClr>
                <a:schemeClr val="lt1"/>
              </a:buClr>
              <a:buSzPct val="100000"/>
              <a:buNone/>
            </a:pPr>
            <a:r>
              <a:rPr lang="en-US"/>
              <a:t>Detecting and Early Detection of the Invasive Species RO</a:t>
            </a:r>
            <a:endParaRPr/>
          </a:p>
          <a:p>
            <a:pPr marL="0" lvl="0" indent="0" algn="l" rtl="0">
              <a:lnSpc>
                <a:spcPct val="90000"/>
              </a:lnSpc>
              <a:spcBef>
                <a:spcPts val="0"/>
              </a:spcBef>
              <a:spcAft>
                <a:spcPts val="0"/>
              </a:spcAft>
              <a:buClr>
                <a:schemeClr val="lt1"/>
              </a:buClr>
              <a:buSzPct val="100000"/>
              <a:buNone/>
            </a:pPr>
            <a:r>
              <a:rPr lang="en-US"/>
              <a:t>—A Graph-Based Machine Learning Approach for Global Ecological Monitoring</a:t>
            </a:r>
            <a:endParaRPr/>
          </a:p>
        </p:txBody>
      </p:sp>
      <p:pic>
        <p:nvPicPr>
          <p:cNvPr id="94" name="Google Shape;94;p1"/>
          <p:cNvPicPr preferRelativeResize="0"/>
          <p:nvPr/>
        </p:nvPicPr>
        <p:blipFill>
          <a:blip r:embed="rId3">
            <a:alphaModFix/>
          </a:blip>
          <a:stretch>
            <a:fillRect/>
          </a:stretch>
        </p:blipFill>
        <p:spPr>
          <a:xfrm>
            <a:off x="152400" y="152400"/>
            <a:ext cx="8261974" cy="3663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g36fdbdeca0e_2_50"/>
          <p:cNvSpPr txBox="1">
            <a:spLocks noGrp="1"/>
          </p:cNvSpPr>
          <p:nvPr>
            <p:ph type="title"/>
          </p:nvPr>
        </p:nvSpPr>
        <p:spPr>
          <a:xfrm>
            <a:off x="385275" y="362175"/>
            <a:ext cx="10968600" cy="13287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Detection</a:t>
            </a:r>
            <a:endParaRPr sz="2800" b="0">
              <a:solidFill>
                <a:srgbClr val="00427A"/>
              </a:solidFill>
            </a:endParaRPr>
          </a:p>
          <a:p>
            <a:pPr marL="0" lvl="0" indent="0" algn="l" rtl="0">
              <a:spcBef>
                <a:spcPts val="0"/>
              </a:spcBef>
              <a:spcAft>
                <a:spcPts val="0"/>
              </a:spcAft>
              <a:buNone/>
            </a:pPr>
            <a:r>
              <a:rPr lang="en-US" sz="3955"/>
              <a:t>–Environment Condition-based Risk Model</a:t>
            </a:r>
            <a:endParaRPr sz="3955"/>
          </a:p>
          <a:p>
            <a:pPr marL="0" lvl="0" indent="0" algn="l" rtl="0">
              <a:spcBef>
                <a:spcPts val="0"/>
              </a:spcBef>
              <a:spcAft>
                <a:spcPts val="0"/>
              </a:spcAft>
              <a:buNone/>
            </a:pPr>
            <a:endParaRPr/>
          </a:p>
        </p:txBody>
      </p:sp>
      <p:sp>
        <p:nvSpPr>
          <p:cNvPr id="166" name="Google Shape;166;g36fdbdeca0e_2_50"/>
          <p:cNvSpPr txBox="1"/>
          <p:nvPr/>
        </p:nvSpPr>
        <p:spPr>
          <a:xfrm>
            <a:off x="539400" y="1363900"/>
            <a:ext cx="8306700" cy="524100"/>
          </a:xfrm>
          <a:prstGeom prst="rect">
            <a:avLst/>
          </a:prstGeom>
          <a:noFill/>
          <a:ln>
            <a:noFill/>
          </a:ln>
        </p:spPr>
        <p:txBody>
          <a:bodyPr spcFirstLastPara="1" wrap="square" lIns="91425" tIns="91425" rIns="91425" bIns="91425" anchor="t" anchorCtr="0">
            <a:noAutofit/>
          </a:bodyPr>
          <a:lstStyle/>
          <a:p>
            <a:pPr marL="457200" lvl="0" indent="-406400" algn="l" rtl="0">
              <a:spcBef>
                <a:spcPts val="0"/>
              </a:spcBef>
              <a:spcAft>
                <a:spcPts val="0"/>
              </a:spcAft>
              <a:buClr>
                <a:srgbClr val="00427A"/>
              </a:buClr>
              <a:buSzPts val="2800"/>
              <a:buFont typeface="Calibri"/>
              <a:buChar char="●"/>
            </a:pPr>
            <a:r>
              <a:rPr lang="en-US" sz="2800">
                <a:solidFill>
                  <a:srgbClr val="00427A"/>
                </a:solidFill>
                <a:latin typeface="Calibri"/>
                <a:ea typeface="Calibri"/>
                <a:cs typeface="Calibri"/>
                <a:sym typeface="Calibri"/>
              </a:rPr>
              <a:t>Suitability Quantification</a:t>
            </a:r>
            <a:endParaRPr sz="2800">
              <a:solidFill>
                <a:srgbClr val="00427A"/>
              </a:solidFill>
              <a:latin typeface="Calibri"/>
              <a:ea typeface="Calibri"/>
              <a:cs typeface="Calibri"/>
              <a:sym typeface="Calibri"/>
            </a:endParaRPr>
          </a:p>
        </p:txBody>
      </p:sp>
      <p:pic>
        <p:nvPicPr>
          <p:cNvPr id="167" name="Google Shape;167;g36fdbdeca0e_2_50" title="Environmental suitability for rugulopteryx okamurae.png"/>
          <p:cNvPicPr preferRelativeResize="0"/>
          <p:nvPr/>
        </p:nvPicPr>
        <p:blipFill>
          <a:blip r:embed="rId3">
            <a:alphaModFix/>
          </a:blip>
          <a:stretch>
            <a:fillRect/>
          </a:stretch>
        </p:blipFill>
        <p:spPr>
          <a:xfrm>
            <a:off x="728805" y="1888000"/>
            <a:ext cx="9299094" cy="4665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g36fdbdeca0e_0_71" title="Predicted habitat suitability of Rugulopteryx .png"/>
          <p:cNvPicPr preferRelativeResize="0"/>
          <p:nvPr/>
        </p:nvPicPr>
        <p:blipFill>
          <a:blip r:embed="rId3">
            <a:alphaModFix/>
          </a:blip>
          <a:stretch>
            <a:fillRect/>
          </a:stretch>
        </p:blipFill>
        <p:spPr>
          <a:xfrm>
            <a:off x="448600" y="1717200"/>
            <a:ext cx="9698025" cy="4862374"/>
          </a:xfrm>
          <a:prstGeom prst="rect">
            <a:avLst/>
          </a:prstGeom>
          <a:noFill/>
          <a:ln>
            <a:noFill/>
          </a:ln>
        </p:spPr>
      </p:pic>
      <p:sp>
        <p:nvSpPr>
          <p:cNvPr id="174" name="Google Shape;174;g36fdbdeca0e_0_71"/>
          <p:cNvSpPr txBox="1">
            <a:spLocks noGrp="1"/>
          </p:cNvSpPr>
          <p:nvPr>
            <p:ph type="title"/>
          </p:nvPr>
        </p:nvSpPr>
        <p:spPr>
          <a:xfrm>
            <a:off x="385275" y="362175"/>
            <a:ext cx="10968600" cy="13287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Detection</a:t>
            </a:r>
            <a:endParaRPr sz="2800" b="0">
              <a:solidFill>
                <a:srgbClr val="00427A"/>
              </a:solidFill>
            </a:endParaRPr>
          </a:p>
          <a:p>
            <a:pPr marL="0" lvl="0" indent="0" algn="l" rtl="0">
              <a:spcBef>
                <a:spcPts val="0"/>
              </a:spcBef>
              <a:spcAft>
                <a:spcPts val="0"/>
              </a:spcAft>
              <a:buNone/>
            </a:pPr>
            <a:r>
              <a:rPr lang="en-US" sz="3955"/>
              <a:t>–Environment Condition-based Risk Model</a:t>
            </a:r>
            <a:endParaRPr sz="3955"/>
          </a:p>
          <a:p>
            <a:pPr marL="0" lvl="0" indent="0" algn="l" rtl="0">
              <a:spcBef>
                <a:spcPts val="0"/>
              </a:spcBef>
              <a:spcAft>
                <a:spcPts val="0"/>
              </a:spcAft>
              <a:buNone/>
            </a:pPr>
            <a:endParaRPr/>
          </a:p>
        </p:txBody>
      </p:sp>
      <p:sp>
        <p:nvSpPr>
          <p:cNvPr id="175" name="Google Shape;175;g36fdbdeca0e_0_71"/>
          <p:cNvSpPr txBox="1"/>
          <p:nvPr/>
        </p:nvSpPr>
        <p:spPr>
          <a:xfrm>
            <a:off x="539400" y="1363900"/>
            <a:ext cx="8306700" cy="5241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US" sz="2800">
                <a:solidFill>
                  <a:srgbClr val="00427A"/>
                </a:solidFill>
                <a:latin typeface="Calibri"/>
                <a:ea typeface="Calibri"/>
                <a:cs typeface="Calibri"/>
                <a:sym typeface="Calibri"/>
              </a:rPr>
              <a:t>Risk quantification (Suitability Probability)</a:t>
            </a:r>
            <a:endParaRPr sz="2800">
              <a:solidFill>
                <a:srgbClr val="00427A"/>
              </a:solidFill>
              <a:latin typeface="Calibri"/>
              <a:ea typeface="Calibri"/>
              <a:cs typeface="Calibri"/>
              <a:sym typeface="Calibri"/>
            </a:endParaRPr>
          </a:p>
        </p:txBody>
      </p:sp>
      <p:sp>
        <p:nvSpPr>
          <p:cNvPr id="176" name="Google Shape;176;g36fdbdeca0e_0_71"/>
          <p:cNvSpPr txBox="1"/>
          <p:nvPr/>
        </p:nvSpPr>
        <p:spPr>
          <a:xfrm>
            <a:off x="7431325" y="381675"/>
            <a:ext cx="3563400" cy="6156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2800">
                <a:solidFill>
                  <a:srgbClr val="FF0000"/>
                </a:solidFill>
                <a:latin typeface="Calibri"/>
                <a:ea typeface="Calibri"/>
                <a:cs typeface="Calibri"/>
                <a:sym typeface="Calibri"/>
              </a:rPr>
              <a:t>REWARDING</a:t>
            </a:r>
            <a:endParaRPr sz="2800">
              <a:solidFill>
                <a:srgbClr val="FF0000"/>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g3a136a53d6b_0_0"/>
          <p:cNvSpPr txBox="1"/>
          <p:nvPr/>
        </p:nvSpPr>
        <p:spPr>
          <a:xfrm>
            <a:off x="4629925" y="314725"/>
            <a:ext cx="6852900" cy="6156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2800">
                <a:solidFill>
                  <a:srgbClr val="00427A"/>
                </a:solidFill>
                <a:latin typeface="Calibri"/>
                <a:ea typeface="Calibri"/>
                <a:cs typeface="Calibri"/>
                <a:sym typeface="Calibri"/>
              </a:rPr>
              <a:t>Varying Levels of Complexity Possible.</a:t>
            </a:r>
            <a:endParaRPr sz="2800">
              <a:solidFill>
                <a:srgbClr val="00427A"/>
              </a:solidFill>
              <a:latin typeface="Calibri"/>
              <a:ea typeface="Calibri"/>
              <a:cs typeface="Calibri"/>
              <a:sym typeface="Calibri"/>
            </a:endParaRPr>
          </a:p>
        </p:txBody>
      </p:sp>
      <p:pic>
        <p:nvPicPr>
          <p:cNvPr id="183" name="Google Shape;183;g3a136a53d6b_0_0"/>
          <p:cNvPicPr preferRelativeResize="0"/>
          <p:nvPr/>
        </p:nvPicPr>
        <p:blipFill>
          <a:blip r:embed="rId3">
            <a:alphaModFix/>
          </a:blip>
          <a:stretch>
            <a:fillRect/>
          </a:stretch>
        </p:blipFill>
        <p:spPr>
          <a:xfrm>
            <a:off x="6877550" y="1259925"/>
            <a:ext cx="4476250" cy="2379700"/>
          </a:xfrm>
          <a:prstGeom prst="rect">
            <a:avLst/>
          </a:prstGeom>
          <a:noFill/>
          <a:ln>
            <a:noFill/>
          </a:ln>
        </p:spPr>
      </p:pic>
      <p:sp>
        <p:nvSpPr>
          <p:cNvPr id="184" name="Google Shape;184;g3a136a53d6b_0_0"/>
          <p:cNvSpPr txBox="1"/>
          <p:nvPr/>
        </p:nvSpPr>
        <p:spPr>
          <a:xfrm>
            <a:off x="269900" y="1972625"/>
            <a:ext cx="36549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solidFill>
                  <a:schemeClr val="accent6"/>
                </a:solidFill>
                <a:latin typeface="Calibri"/>
                <a:ea typeface="Calibri"/>
                <a:cs typeface="Calibri"/>
                <a:sym typeface="Calibri"/>
              </a:rPr>
              <a:t>GBIF - Global Biodiversity Information Facility</a:t>
            </a:r>
            <a:endParaRPr sz="2500" b="1">
              <a:solidFill>
                <a:schemeClr val="accent6"/>
              </a:solidFill>
              <a:latin typeface="Calibri"/>
              <a:ea typeface="Calibri"/>
              <a:cs typeface="Calibri"/>
              <a:sym typeface="Calibri"/>
            </a:endParaRPr>
          </a:p>
        </p:txBody>
      </p:sp>
      <p:cxnSp>
        <p:nvCxnSpPr>
          <p:cNvPr id="185" name="Google Shape;185;g3a136a53d6b_0_0"/>
          <p:cNvCxnSpPr/>
          <p:nvPr/>
        </p:nvCxnSpPr>
        <p:spPr>
          <a:xfrm>
            <a:off x="3924950" y="2449175"/>
            <a:ext cx="2952600" cy="600"/>
          </a:xfrm>
          <a:prstGeom prst="curvedConnector3">
            <a:avLst>
              <a:gd name="adj1" fmla="val 50000"/>
            </a:avLst>
          </a:prstGeom>
          <a:noFill/>
          <a:ln w="9525" cap="flat" cmpd="sng">
            <a:solidFill>
              <a:schemeClr val="dk2"/>
            </a:solidFill>
            <a:prstDash val="solid"/>
            <a:round/>
            <a:headEnd type="none" w="med" len="med"/>
            <a:tailEnd type="triangle" w="med" len="med"/>
          </a:ln>
        </p:spPr>
      </p:cxnSp>
      <p:pic>
        <p:nvPicPr>
          <p:cNvPr id="186" name="Google Shape;186;g3a136a53d6b_0_0"/>
          <p:cNvPicPr preferRelativeResize="0"/>
          <p:nvPr/>
        </p:nvPicPr>
        <p:blipFill>
          <a:blip r:embed="rId4">
            <a:alphaModFix/>
          </a:blip>
          <a:stretch>
            <a:fillRect/>
          </a:stretch>
        </p:blipFill>
        <p:spPr>
          <a:xfrm>
            <a:off x="269900" y="3165475"/>
            <a:ext cx="6012099" cy="3120150"/>
          </a:xfrm>
          <a:prstGeom prst="rect">
            <a:avLst/>
          </a:prstGeom>
          <a:noFill/>
          <a:ln>
            <a:noFill/>
          </a:ln>
        </p:spPr>
      </p:pic>
      <p:sp>
        <p:nvSpPr>
          <p:cNvPr id="187" name="Google Shape;187;g3a136a53d6b_0_0"/>
          <p:cNvSpPr txBox="1">
            <a:spLocks noGrp="1"/>
          </p:cNvSpPr>
          <p:nvPr>
            <p:ph type="title"/>
          </p:nvPr>
        </p:nvSpPr>
        <p:spPr>
          <a:xfrm>
            <a:off x="838200" y="365125"/>
            <a:ext cx="10515600" cy="5148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Detection </a:t>
            </a:r>
            <a:r>
              <a:rPr lang="en-US" sz="3955"/>
              <a:t>– CNN </a:t>
            </a:r>
            <a:endParaRPr sz="3955"/>
          </a:p>
        </p:txBody>
      </p:sp>
      <p:sp>
        <p:nvSpPr>
          <p:cNvPr id="188" name="Google Shape;188;g3a136a53d6b_0_0"/>
          <p:cNvSpPr txBox="1"/>
          <p:nvPr/>
        </p:nvSpPr>
        <p:spPr>
          <a:xfrm>
            <a:off x="6877525" y="3969225"/>
            <a:ext cx="4476300" cy="2277900"/>
          </a:xfrm>
          <a:prstGeom prst="rect">
            <a:avLst/>
          </a:prstGeom>
          <a:solidFill>
            <a:schemeClr val="lt1"/>
          </a:solid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1700" b="1" dirty="0">
                <a:solidFill>
                  <a:srgbClr val="00427A"/>
                </a:solidFill>
                <a:latin typeface="Calibri"/>
                <a:ea typeface="Calibri"/>
                <a:cs typeface="Calibri"/>
                <a:sym typeface="Calibri"/>
              </a:rPr>
              <a:t>Google Earth Engine </a:t>
            </a:r>
            <a:r>
              <a:rPr lang="en-US" sz="1700" dirty="0">
                <a:solidFill>
                  <a:srgbClr val="00427A"/>
                </a:solidFill>
                <a:latin typeface="Calibri"/>
                <a:ea typeface="Calibri"/>
                <a:cs typeface="Calibri"/>
                <a:sym typeface="Calibri"/>
              </a:rPr>
              <a:t>- Sentinel-3 OLCI EFR: Ocean and Land Color Instrument Earth Observation Full Resolution.</a:t>
            </a:r>
            <a:endParaRPr sz="1700" dirty="0">
              <a:solidFill>
                <a:srgbClr val="00427A"/>
              </a:solidFill>
              <a:latin typeface="Calibri"/>
              <a:ea typeface="Calibri"/>
              <a:cs typeface="Calibri"/>
              <a:sym typeface="Calibri"/>
            </a:endParaRPr>
          </a:p>
          <a:p>
            <a:pPr marL="0" lvl="0" indent="0" algn="just" rtl="0">
              <a:spcBef>
                <a:spcPts val="0"/>
              </a:spcBef>
              <a:spcAft>
                <a:spcPts val="0"/>
              </a:spcAft>
              <a:buNone/>
            </a:pPr>
            <a:endParaRPr sz="1700" dirty="0">
              <a:solidFill>
                <a:srgbClr val="00427A"/>
              </a:solidFill>
              <a:latin typeface="Calibri"/>
              <a:ea typeface="Calibri"/>
              <a:cs typeface="Calibri"/>
              <a:sym typeface="Calibri"/>
            </a:endParaRPr>
          </a:p>
          <a:p>
            <a:pPr marL="0" lvl="0" indent="0" algn="just" rtl="0">
              <a:spcBef>
                <a:spcPts val="0"/>
              </a:spcBef>
              <a:spcAft>
                <a:spcPts val="0"/>
              </a:spcAft>
              <a:buNone/>
            </a:pPr>
            <a:r>
              <a:rPr lang="en-US" sz="1700" dirty="0">
                <a:solidFill>
                  <a:srgbClr val="00427A"/>
                </a:solidFill>
                <a:latin typeface="Calibri"/>
                <a:ea typeface="Calibri"/>
                <a:cs typeface="Calibri"/>
                <a:sym typeface="Calibri"/>
              </a:rPr>
              <a:t>Mean &amp; SD of 3 Vegetation Focus Bands:</a:t>
            </a:r>
            <a:endParaRPr sz="1700" dirty="0">
              <a:solidFill>
                <a:srgbClr val="00427A"/>
              </a:solidFill>
              <a:latin typeface="Calibri"/>
              <a:ea typeface="Calibri"/>
              <a:cs typeface="Calibri"/>
              <a:sym typeface="Calibri"/>
            </a:endParaRPr>
          </a:p>
          <a:p>
            <a:pPr marL="457200" lvl="0" indent="-336550" algn="just" rtl="0">
              <a:spcBef>
                <a:spcPts val="0"/>
              </a:spcBef>
              <a:spcAft>
                <a:spcPts val="0"/>
              </a:spcAft>
              <a:buClr>
                <a:srgbClr val="00427A"/>
              </a:buClr>
              <a:buSzPts val="1700"/>
              <a:buFont typeface="Calibri"/>
              <a:buAutoNum type="arabicPeriod"/>
            </a:pPr>
            <a:r>
              <a:rPr lang="en-US" sz="1700" dirty="0">
                <a:solidFill>
                  <a:srgbClr val="00427A"/>
                </a:solidFill>
                <a:latin typeface="Calibri"/>
                <a:ea typeface="Calibri"/>
                <a:cs typeface="Calibri"/>
                <a:sym typeface="Calibri"/>
              </a:rPr>
              <a:t>Band 8 - 665nm/10nm</a:t>
            </a:r>
            <a:endParaRPr sz="1700" dirty="0">
              <a:solidFill>
                <a:srgbClr val="00427A"/>
              </a:solidFill>
              <a:latin typeface="Calibri"/>
              <a:ea typeface="Calibri"/>
              <a:cs typeface="Calibri"/>
              <a:sym typeface="Calibri"/>
            </a:endParaRPr>
          </a:p>
          <a:p>
            <a:pPr marL="457200" lvl="0" indent="-336550" algn="just" rtl="0">
              <a:spcBef>
                <a:spcPts val="0"/>
              </a:spcBef>
              <a:spcAft>
                <a:spcPts val="0"/>
              </a:spcAft>
              <a:buClr>
                <a:srgbClr val="00427A"/>
              </a:buClr>
              <a:buSzPts val="1700"/>
              <a:buFont typeface="Calibri"/>
              <a:buAutoNum type="arabicPeriod"/>
            </a:pPr>
            <a:r>
              <a:rPr lang="en-US" sz="1700" dirty="0">
                <a:solidFill>
                  <a:srgbClr val="00427A"/>
                </a:solidFill>
                <a:latin typeface="Calibri"/>
                <a:ea typeface="Calibri"/>
                <a:cs typeface="Calibri"/>
                <a:sym typeface="Calibri"/>
              </a:rPr>
              <a:t>Band 17 - 865nm/20nm</a:t>
            </a:r>
            <a:endParaRPr sz="1700" dirty="0">
              <a:solidFill>
                <a:srgbClr val="00427A"/>
              </a:solidFill>
              <a:latin typeface="Calibri"/>
              <a:ea typeface="Calibri"/>
              <a:cs typeface="Calibri"/>
              <a:sym typeface="Calibri"/>
            </a:endParaRPr>
          </a:p>
          <a:p>
            <a:pPr marL="457200" lvl="0" indent="-336550" algn="just" rtl="0">
              <a:spcBef>
                <a:spcPts val="0"/>
              </a:spcBef>
              <a:spcAft>
                <a:spcPts val="0"/>
              </a:spcAft>
              <a:buClr>
                <a:srgbClr val="00427A"/>
              </a:buClr>
              <a:buSzPts val="1700"/>
              <a:buFont typeface="Calibri"/>
              <a:buAutoNum type="arabicPeriod"/>
            </a:pPr>
            <a:r>
              <a:rPr lang="en-US" sz="1700" dirty="0">
                <a:solidFill>
                  <a:srgbClr val="00427A"/>
                </a:solidFill>
                <a:latin typeface="Calibri"/>
                <a:ea typeface="Calibri"/>
                <a:cs typeface="Calibri"/>
                <a:sym typeface="Calibri"/>
              </a:rPr>
              <a:t>Band 21 - 1029nm/40nm</a:t>
            </a:r>
            <a:endParaRPr sz="1700" dirty="0">
              <a:solidFill>
                <a:srgbClr val="00427A"/>
              </a:solidFill>
              <a:latin typeface="Calibri"/>
              <a:ea typeface="Calibri"/>
              <a:cs typeface="Calibri"/>
              <a:sym typeface="Calibri"/>
            </a:endParaRPr>
          </a:p>
        </p:txBody>
      </p:sp>
      <p:sp>
        <p:nvSpPr>
          <p:cNvPr id="189" name="Google Shape;189;g3a136a53d6b_0_0"/>
          <p:cNvSpPr txBox="1"/>
          <p:nvPr/>
        </p:nvSpPr>
        <p:spPr>
          <a:xfrm>
            <a:off x="269900" y="1118475"/>
            <a:ext cx="1597800" cy="6156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2800">
                <a:solidFill>
                  <a:srgbClr val="FF0000"/>
                </a:solidFill>
                <a:latin typeface="Calibri"/>
                <a:ea typeface="Calibri"/>
                <a:cs typeface="Calibri"/>
                <a:sym typeface="Calibri"/>
              </a:rPr>
              <a:t>SIMPLEST</a:t>
            </a:r>
            <a:endParaRPr sz="2800">
              <a:solidFill>
                <a:srgbClr val="FF0000"/>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g3a136a53d6b_0_29"/>
          <p:cNvPicPr preferRelativeResize="0"/>
          <p:nvPr/>
        </p:nvPicPr>
        <p:blipFill>
          <a:blip r:embed="rId3">
            <a:alphaModFix/>
          </a:blip>
          <a:stretch>
            <a:fillRect/>
          </a:stretch>
        </p:blipFill>
        <p:spPr>
          <a:xfrm>
            <a:off x="6474024" y="857600"/>
            <a:ext cx="5861999" cy="2526350"/>
          </a:xfrm>
          <a:prstGeom prst="rect">
            <a:avLst/>
          </a:prstGeom>
          <a:noFill/>
          <a:ln>
            <a:noFill/>
          </a:ln>
        </p:spPr>
      </p:pic>
      <p:sp>
        <p:nvSpPr>
          <p:cNvPr id="196" name="Google Shape;196;g3a136a53d6b_0_29"/>
          <p:cNvSpPr txBox="1"/>
          <p:nvPr/>
        </p:nvSpPr>
        <p:spPr>
          <a:xfrm>
            <a:off x="6474025" y="205475"/>
            <a:ext cx="5862000" cy="538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300">
                <a:solidFill>
                  <a:srgbClr val="00427A"/>
                </a:solidFill>
                <a:latin typeface="Calibri"/>
                <a:ea typeface="Calibri"/>
                <a:cs typeface="Calibri"/>
                <a:sym typeface="Calibri"/>
              </a:rPr>
              <a:t>Simple Convolutional Neural Network (CNN)</a:t>
            </a:r>
            <a:endParaRPr sz="2300">
              <a:solidFill>
                <a:srgbClr val="00427A"/>
              </a:solidFill>
              <a:latin typeface="Calibri"/>
              <a:ea typeface="Calibri"/>
              <a:cs typeface="Calibri"/>
              <a:sym typeface="Calibri"/>
            </a:endParaRPr>
          </a:p>
        </p:txBody>
      </p:sp>
      <p:pic>
        <p:nvPicPr>
          <p:cNvPr id="197" name="Google Shape;197;g3a136a53d6b_0_29"/>
          <p:cNvPicPr preferRelativeResize="0"/>
          <p:nvPr/>
        </p:nvPicPr>
        <p:blipFill rotWithShape="1">
          <a:blip r:embed="rId4">
            <a:alphaModFix/>
          </a:blip>
          <a:srcRect r="49387"/>
          <a:stretch/>
        </p:blipFill>
        <p:spPr>
          <a:xfrm>
            <a:off x="304449" y="3567536"/>
            <a:ext cx="5861998" cy="3200940"/>
          </a:xfrm>
          <a:prstGeom prst="rect">
            <a:avLst/>
          </a:prstGeom>
          <a:noFill/>
          <a:ln>
            <a:noFill/>
          </a:ln>
        </p:spPr>
      </p:pic>
      <p:sp>
        <p:nvSpPr>
          <p:cNvPr id="198" name="Google Shape;198;g3a136a53d6b_0_29"/>
          <p:cNvSpPr txBox="1"/>
          <p:nvPr/>
        </p:nvSpPr>
        <p:spPr>
          <a:xfrm>
            <a:off x="6474025" y="4160300"/>
            <a:ext cx="5276100" cy="20154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US" sz="1850">
                <a:solidFill>
                  <a:schemeClr val="dk1"/>
                </a:solidFill>
                <a:highlight>
                  <a:srgbClr val="F5F5F5"/>
                </a:highlight>
                <a:latin typeface="Courier New"/>
                <a:ea typeface="Courier New"/>
                <a:cs typeface="Courier New"/>
                <a:sym typeface="Courier New"/>
              </a:rPr>
              <a:t>Trained for 50 Epochs.</a:t>
            </a:r>
            <a:endParaRPr sz="1850">
              <a:solidFill>
                <a:schemeClr val="dk1"/>
              </a:solidFill>
              <a:highlight>
                <a:srgbClr val="F5F5F5"/>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1850">
                <a:solidFill>
                  <a:schemeClr val="dk1"/>
                </a:solidFill>
                <a:highlight>
                  <a:srgbClr val="F5F5F5"/>
                </a:highlight>
                <a:latin typeface="Courier New"/>
                <a:ea typeface="Courier New"/>
                <a:cs typeface="Courier New"/>
                <a:sym typeface="Courier New"/>
              </a:rPr>
              <a:t>Train Test Split: 80 - 10 - 10 %</a:t>
            </a:r>
            <a:endParaRPr sz="1850">
              <a:solidFill>
                <a:schemeClr val="dk1"/>
              </a:solidFill>
              <a:highlight>
                <a:srgbClr val="F5F5F5"/>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1850">
                <a:solidFill>
                  <a:schemeClr val="dk1"/>
                </a:solidFill>
                <a:highlight>
                  <a:srgbClr val="F5F5F5"/>
                </a:highlight>
                <a:latin typeface="Courier New"/>
                <a:ea typeface="Courier New"/>
                <a:cs typeface="Courier New"/>
                <a:sym typeface="Courier New"/>
              </a:rPr>
              <a:t>Loss: Binary Cross Entropy</a:t>
            </a:r>
            <a:endParaRPr sz="1850">
              <a:solidFill>
                <a:schemeClr val="dk1"/>
              </a:solidFill>
              <a:highlight>
                <a:srgbClr val="F5F5F5"/>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1850">
                <a:solidFill>
                  <a:schemeClr val="dk1"/>
                </a:solidFill>
                <a:highlight>
                  <a:srgbClr val="F5F5F5"/>
                </a:highlight>
                <a:latin typeface="Courier New"/>
                <a:ea typeface="Courier New"/>
                <a:cs typeface="Courier New"/>
                <a:sym typeface="Courier New"/>
              </a:rPr>
              <a:t>Learning Rate: 0.001</a:t>
            </a:r>
            <a:endParaRPr sz="1850">
              <a:solidFill>
                <a:schemeClr val="dk1"/>
              </a:solidFill>
              <a:highlight>
                <a:srgbClr val="F5F5F5"/>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1850">
                <a:solidFill>
                  <a:schemeClr val="dk1"/>
                </a:solidFill>
                <a:highlight>
                  <a:srgbClr val="F5F5F5"/>
                </a:highlight>
                <a:latin typeface="Courier New"/>
                <a:ea typeface="Courier New"/>
                <a:cs typeface="Courier New"/>
                <a:sym typeface="Courier New"/>
              </a:rPr>
              <a:t>Optimizer: Adam</a:t>
            </a:r>
            <a:endParaRPr sz="1850">
              <a:solidFill>
                <a:schemeClr val="dk1"/>
              </a:solidFill>
              <a:highlight>
                <a:srgbClr val="F5F5F5"/>
              </a:highlight>
              <a:latin typeface="Courier New"/>
              <a:ea typeface="Courier New"/>
              <a:cs typeface="Courier New"/>
              <a:sym typeface="Courier New"/>
            </a:endParaRPr>
          </a:p>
        </p:txBody>
      </p:sp>
      <p:pic>
        <p:nvPicPr>
          <p:cNvPr id="199" name="Google Shape;199;g3a136a53d6b_0_29"/>
          <p:cNvPicPr preferRelativeResize="0"/>
          <p:nvPr/>
        </p:nvPicPr>
        <p:blipFill>
          <a:blip r:embed="rId5">
            <a:alphaModFix/>
          </a:blip>
          <a:stretch>
            <a:fillRect/>
          </a:stretch>
        </p:blipFill>
        <p:spPr>
          <a:xfrm>
            <a:off x="152400" y="152400"/>
            <a:ext cx="6169225" cy="3208749"/>
          </a:xfrm>
          <a:prstGeom prst="rect">
            <a:avLst/>
          </a:prstGeom>
          <a:noFill/>
          <a:ln>
            <a:noFill/>
          </a:ln>
        </p:spPr>
      </p:pic>
      <p:pic>
        <p:nvPicPr>
          <p:cNvPr id="200" name="Google Shape;200;g3a136a53d6b_0_29"/>
          <p:cNvPicPr preferRelativeResize="0"/>
          <p:nvPr/>
        </p:nvPicPr>
        <p:blipFill>
          <a:blip r:embed="rId6">
            <a:alphaModFix/>
          </a:blip>
          <a:stretch>
            <a:fillRect/>
          </a:stretch>
        </p:blipFill>
        <p:spPr>
          <a:xfrm>
            <a:off x="4264075" y="2348787"/>
            <a:ext cx="1902372" cy="103516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g3a136a53d6b_0_42"/>
          <p:cNvSpPr txBox="1"/>
          <p:nvPr/>
        </p:nvSpPr>
        <p:spPr>
          <a:xfrm>
            <a:off x="330150" y="644700"/>
            <a:ext cx="5650200" cy="574135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US" sz="2950" dirty="0">
                <a:solidFill>
                  <a:schemeClr val="dk1"/>
                </a:solidFill>
                <a:highlight>
                  <a:srgbClr val="F5F5F5"/>
                </a:highlight>
                <a:latin typeface="Courier New"/>
                <a:ea typeface="Courier New"/>
                <a:cs typeface="Courier New"/>
                <a:sym typeface="Courier New"/>
              </a:rPr>
              <a:t>BASELINE (ALL ONES) ===</a:t>
            </a:r>
            <a:endParaRPr sz="2950" dirty="0">
              <a:solidFill>
                <a:schemeClr val="dk1"/>
              </a:solidFill>
              <a:highlight>
                <a:srgbClr val="F5F5F5"/>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2950" dirty="0" err="1">
                <a:solidFill>
                  <a:schemeClr val="dk1"/>
                </a:solidFill>
                <a:highlight>
                  <a:srgbClr val="F5F5F5"/>
                </a:highlight>
                <a:latin typeface="Courier New"/>
                <a:ea typeface="Courier New"/>
                <a:cs typeface="Courier New"/>
                <a:sym typeface="Courier New"/>
              </a:rPr>
              <a:t>bce</a:t>
            </a:r>
            <a:r>
              <a:rPr lang="en-US" sz="2950" dirty="0">
                <a:solidFill>
                  <a:schemeClr val="dk1"/>
                </a:solidFill>
                <a:highlight>
                  <a:srgbClr val="F5F5F5"/>
                </a:highlight>
                <a:latin typeface="Courier New"/>
                <a:ea typeface="Courier New"/>
                <a:cs typeface="Courier New"/>
                <a:sym typeface="Courier New"/>
              </a:rPr>
              <a:t> loss: 9.4340</a:t>
            </a:r>
            <a:endParaRPr sz="2950" dirty="0">
              <a:solidFill>
                <a:schemeClr val="dk1"/>
              </a:solidFill>
              <a:highlight>
                <a:srgbClr val="F5F5F5"/>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2950" dirty="0">
                <a:solidFill>
                  <a:schemeClr val="dk1"/>
                </a:solidFill>
                <a:highlight>
                  <a:srgbClr val="F5F5F5"/>
                </a:highlight>
                <a:latin typeface="Courier New"/>
                <a:ea typeface="Courier New"/>
                <a:cs typeface="Courier New"/>
                <a:sym typeface="Courier New"/>
              </a:rPr>
              <a:t>precision: 0.9057</a:t>
            </a:r>
            <a:endParaRPr sz="2950" dirty="0">
              <a:solidFill>
                <a:schemeClr val="dk1"/>
              </a:solidFill>
              <a:highlight>
                <a:srgbClr val="F5F5F5"/>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2950" dirty="0">
                <a:solidFill>
                  <a:schemeClr val="dk1"/>
                </a:solidFill>
                <a:highlight>
                  <a:srgbClr val="F5F5F5"/>
                </a:highlight>
                <a:latin typeface="Courier New"/>
                <a:ea typeface="Courier New"/>
                <a:cs typeface="Courier New"/>
                <a:sym typeface="Courier New"/>
              </a:rPr>
              <a:t>recall: 1.0000</a:t>
            </a:r>
            <a:endParaRPr sz="2950" dirty="0">
              <a:solidFill>
                <a:schemeClr val="dk1"/>
              </a:solidFill>
              <a:highlight>
                <a:srgbClr val="F5F5F5"/>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2950" dirty="0">
                <a:solidFill>
                  <a:schemeClr val="dk1"/>
                </a:solidFill>
                <a:highlight>
                  <a:srgbClr val="F5F5F5"/>
                </a:highlight>
                <a:latin typeface="Courier New"/>
                <a:ea typeface="Courier New"/>
                <a:cs typeface="Courier New"/>
                <a:sym typeface="Courier New"/>
              </a:rPr>
              <a:t>f1: 0.9505</a:t>
            </a:r>
            <a:endParaRPr sz="2950" dirty="0">
              <a:solidFill>
                <a:schemeClr val="dk1"/>
              </a:solidFill>
              <a:highlight>
                <a:srgbClr val="F5F5F5"/>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2950" dirty="0">
                <a:solidFill>
                  <a:schemeClr val="dk1"/>
                </a:solidFill>
                <a:highlight>
                  <a:srgbClr val="F5F5F5"/>
                </a:highlight>
                <a:latin typeface="Courier New"/>
                <a:ea typeface="Courier New"/>
                <a:cs typeface="Courier New"/>
                <a:sym typeface="Courier New"/>
              </a:rPr>
              <a:t>accuracy: 0.9057</a:t>
            </a:r>
            <a:endParaRPr sz="2950" dirty="0">
              <a:solidFill>
                <a:schemeClr val="dk1"/>
              </a:solidFill>
              <a:highlight>
                <a:srgbClr val="F5F5F5"/>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2950" dirty="0">
                <a:solidFill>
                  <a:schemeClr val="dk1"/>
                </a:solidFill>
                <a:highlight>
                  <a:srgbClr val="F5F5F5"/>
                </a:highlight>
                <a:latin typeface="Courier New"/>
                <a:ea typeface="Courier New"/>
                <a:cs typeface="Courier New"/>
                <a:sym typeface="Courier New"/>
              </a:rPr>
              <a:t>counts: TP=48 TN=0</a:t>
            </a:r>
            <a:endParaRPr sz="2950" dirty="0">
              <a:solidFill>
                <a:schemeClr val="dk1"/>
              </a:solidFill>
              <a:highlight>
                <a:srgbClr val="F5F5F5"/>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2950" dirty="0">
                <a:solidFill>
                  <a:schemeClr val="dk1"/>
                </a:solidFill>
                <a:highlight>
                  <a:srgbClr val="F5F5F5"/>
                </a:highlight>
                <a:latin typeface="Courier New"/>
                <a:ea typeface="Courier New"/>
                <a:cs typeface="Courier New"/>
                <a:sym typeface="Courier New"/>
              </a:rPr>
              <a:t>        FP=5 FN=0 </a:t>
            </a:r>
            <a:endParaRPr sz="2950" dirty="0">
              <a:solidFill>
                <a:schemeClr val="dk1"/>
              </a:solidFill>
              <a:highlight>
                <a:srgbClr val="F5F5F5"/>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2950" dirty="0">
                <a:solidFill>
                  <a:schemeClr val="dk1"/>
                </a:solidFill>
                <a:highlight>
                  <a:srgbClr val="F5F5F5"/>
                </a:highlight>
                <a:latin typeface="Courier New"/>
                <a:ea typeface="Courier New"/>
                <a:cs typeface="Courier New"/>
                <a:sym typeface="Courier New"/>
              </a:rPr>
              <a:t>N=53</a:t>
            </a:r>
            <a:endParaRPr sz="4500" dirty="0"/>
          </a:p>
        </p:txBody>
      </p:sp>
      <p:sp>
        <p:nvSpPr>
          <p:cNvPr id="207" name="Google Shape;207;g3a136a53d6b_0_42"/>
          <p:cNvSpPr txBox="1"/>
          <p:nvPr/>
        </p:nvSpPr>
        <p:spPr>
          <a:xfrm>
            <a:off x="6585725" y="644700"/>
            <a:ext cx="5276100" cy="574135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US" sz="2950" dirty="0">
                <a:solidFill>
                  <a:schemeClr val="dk1"/>
                </a:solidFill>
                <a:highlight>
                  <a:srgbClr val="F5F5F5"/>
                </a:highlight>
                <a:latin typeface="Courier New"/>
                <a:ea typeface="Courier New"/>
                <a:cs typeface="Courier New"/>
                <a:sym typeface="Courier New"/>
              </a:rPr>
              <a:t>TEST SUMMARY ===</a:t>
            </a:r>
            <a:endParaRPr sz="2950" dirty="0">
              <a:solidFill>
                <a:schemeClr val="dk1"/>
              </a:solidFill>
              <a:highlight>
                <a:srgbClr val="F5F5F5"/>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2950" dirty="0" err="1">
                <a:solidFill>
                  <a:schemeClr val="dk1"/>
                </a:solidFill>
                <a:highlight>
                  <a:srgbClr val="F5F5F5"/>
                </a:highlight>
                <a:latin typeface="Courier New"/>
                <a:ea typeface="Courier New"/>
                <a:cs typeface="Courier New"/>
                <a:sym typeface="Courier New"/>
              </a:rPr>
              <a:t>bce</a:t>
            </a:r>
            <a:r>
              <a:rPr lang="en-US" sz="2950" dirty="0">
                <a:solidFill>
                  <a:schemeClr val="dk1"/>
                </a:solidFill>
                <a:highlight>
                  <a:srgbClr val="F5F5F5"/>
                </a:highlight>
                <a:latin typeface="Courier New"/>
                <a:ea typeface="Courier New"/>
                <a:cs typeface="Courier New"/>
                <a:sym typeface="Courier New"/>
              </a:rPr>
              <a:t> loss: 0.0101</a:t>
            </a:r>
            <a:endParaRPr sz="2950" dirty="0">
              <a:solidFill>
                <a:schemeClr val="dk1"/>
              </a:solidFill>
              <a:highlight>
                <a:srgbClr val="F5F5F5"/>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2950" dirty="0">
                <a:solidFill>
                  <a:schemeClr val="dk1"/>
                </a:solidFill>
                <a:highlight>
                  <a:srgbClr val="F5F5F5"/>
                </a:highlight>
                <a:latin typeface="Courier New"/>
                <a:ea typeface="Courier New"/>
                <a:cs typeface="Courier New"/>
                <a:sym typeface="Courier New"/>
              </a:rPr>
              <a:t>precision: 1.0000</a:t>
            </a:r>
            <a:endParaRPr sz="2950" dirty="0">
              <a:solidFill>
                <a:schemeClr val="dk1"/>
              </a:solidFill>
              <a:highlight>
                <a:srgbClr val="F5F5F5"/>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2950" dirty="0">
                <a:solidFill>
                  <a:schemeClr val="dk1"/>
                </a:solidFill>
                <a:highlight>
                  <a:srgbClr val="F5F5F5"/>
                </a:highlight>
                <a:latin typeface="Courier New"/>
                <a:ea typeface="Courier New"/>
                <a:cs typeface="Courier New"/>
                <a:sym typeface="Courier New"/>
              </a:rPr>
              <a:t>recall: 1.0000</a:t>
            </a:r>
            <a:endParaRPr sz="3450" dirty="0">
              <a:solidFill>
                <a:schemeClr val="dk1"/>
              </a:solidFill>
              <a:highlight>
                <a:srgbClr val="F5F5F5"/>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2950" dirty="0">
                <a:solidFill>
                  <a:schemeClr val="dk1"/>
                </a:solidFill>
                <a:highlight>
                  <a:srgbClr val="F5F5F5"/>
                </a:highlight>
                <a:latin typeface="Courier New"/>
                <a:ea typeface="Courier New"/>
                <a:cs typeface="Courier New"/>
                <a:sym typeface="Courier New"/>
              </a:rPr>
              <a:t>f1: 1.0000</a:t>
            </a:r>
            <a:endParaRPr sz="2950" dirty="0">
              <a:solidFill>
                <a:schemeClr val="dk1"/>
              </a:solidFill>
              <a:highlight>
                <a:srgbClr val="F5F5F5"/>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2950" dirty="0">
                <a:solidFill>
                  <a:schemeClr val="dk1"/>
                </a:solidFill>
                <a:highlight>
                  <a:srgbClr val="F5F5F5"/>
                </a:highlight>
                <a:latin typeface="Courier New"/>
                <a:ea typeface="Courier New"/>
                <a:cs typeface="Courier New"/>
                <a:sym typeface="Courier New"/>
              </a:rPr>
              <a:t>accuracy: 1.0000</a:t>
            </a:r>
            <a:endParaRPr sz="2950" dirty="0">
              <a:solidFill>
                <a:schemeClr val="dk1"/>
              </a:solidFill>
              <a:highlight>
                <a:srgbClr val="F5F5F5"/>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2950" dirty="0">
                <a:solidFill>
                  <a:schemeClr val="dk1"/>
                </a:solidFill>
                <a:highlight>
                  <a:srgbClr val="F5F5F5"/>
                </a:highlight>
                <a:latin typeface="Courier New"/>
                <a:ea typeface="Courier New"/>
                <a:cs typeface="Courier New"/>
                <a:sym typeface="Courier New"/>
              </a:rPr>
              <a:t>counts: TP=50 TN=3 </a:t>
            </a:r>
            <a:endParaRPr sz="2950" dirty="0">
              <a:solidFill>
                <a:schemeClr val="dk1"/>
              </a:solidFill>
              <a:highlight>
                <a:srgbClr val="F5F5F5"/>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2950" dirty="0">
                <a:solidFill>
                  <a:schemeClr val="dk1"/>
                </a:solidFill>
                <a:highlight>
                  <a:srgbClr val="F5F5F5"/>
                </a:highlight>
                <a:latin typeface="Courier New"/>
                <a:ea typeface="Courier New"/>
                <a:cs typeface="Courier New"/>
                <a:sym typeface="Courier New"/>
              </a:rPr>
              <a:t>        FP=0 FN=0 </a:t>
            </a:r>
            <a:endParaRPr sz="2950" dirty="0">
              <a:solidFill>
                <a:schemeClr val="dk1"/>
              </a:solidFill>
              <a:highlight>
                <a:srgbClr val="F5F5F5"/>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US" sz="2950" dirty="0">
                <a:solidFill>
                  <a:schemeClr val="dk1"/>
                </a:solidFill>
                <a:highlight>
                  <a:srgbClr val="F5F5F5"/>
                </a:highlight>
                <a:latin typeface="Courier New"/>
                <a:ea typeface="Courier New"/>
                <a:cs typeface="Courier New"/>
                <a:sym typeface="Courier New"/>
              </a:rPr>
              <a:t>N=53</a:t>
            </a:r>
            <a:endParaRPr sz="2950" dirty="0">
              <a:solidFill>
                <a:schemeClr val="dk1"/>
              </a:solidFill>
              <a:highlight>
                <a:srgbClr val="F5F5F5"/>
              </a:highlight>
              <a:latin typeface="Courier New"/>
              <a:ea typeface="Courier New"/>
              <a:cs typeface="Courier New"/>
              <a:sym typeface="Courier New"/>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g36fdbdeca0e_4_0"/>
          <p:cNvSpPr txBox="1">
            <a:spLocks noGrp="1"/>
          </p:cNvSpPr>
          <p:nvPr>
            <p:ph type="title"/>
          </p:nvPr>
        </p:nvSpPr>
        <p:spPr>
          <a:xfrm>
            <a:off x="838200" y="365125"/>
            <a:ext cx="10515600" cy="5148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Detection </a:t>
            </a:r>
            <a:r>
              <a:rPr lang="en-US" sz="3955"/>
              <a:t>– UNet CNN </a:t>
            </a:r>
            <a:endParaRPr sz="3955"/>
          </a:p>
        </p:txBody>
      </p:sp>
      <p:sp>
        <p:nvSpPr>
          <p:cNvPr id="214" name="Google Shape;214;g36fdbdeca0e_4_0"/>
          <p:cNvSpPr txBox="1">
            <a:spLocks noGrp="1"/>
          </p:cNvSpPr>
          <p:nvPr>
            <p:ph type="body" idx="1"/>
          </p:nvPr>
        </p:nvSpPr>
        <p:spPr>
          <a:xfrm>
            <a:off x="838200" y="1302075"/>
            <a:ext cx="10156500" cy="1185000"/>
          </a:xfrm>
          <a:prstGeom prst="rect">
            <a:avLst/>
          </a:prstGeom>
        </p:spPr>
        <p:txBody>
          <a:bodyPr spcFirstLastPara="1" wrap="square" lIns="91425" tIns="45700" rIns="91425" bIns="45700" anchor="t" anchorCtr="0">
            <a:normAutofit fontScale="85000" lnSpcReduction="20000"/>
          </a:bodyPr>
          <a:lstStyle/>
          <a:p>
            <a:pPr marL="0" lvl="0" indent="0" algn="l" rtl="0">
              <a:spcBef>
                <a:spcPts val="1000"/>
              </a:spcBef>
              <a:spcAft>
                <a:spcPts val="0"/>
              </a:spcAft>
              <a:buNone/>
            </a:pPr>
            <a:r>
              <a:rPr lang="en-US" sz="2300">
                <a:solidFill>
                  <a:schemeClr val="dk1"/>
                </a:solidFill>
                <a:latin typeface="Arial"/>
                <a:ea typeface="Arial"/>
                <a:cs typeface="Arial"/>
                <a:sym typeface="Arial"/>
              </a:rPr>
              <a:t>Predict infestation % (spatial spread) in a fixed location patch. A U-Net CNN can be used to achieve this.</a:t>
            </a:r>
            <a:endParaRPr sz="2300">
              <a:solidFill>
                <a:schemeClr val="dk1"/>
              </a:solidFill>
              <a:latin typeface="Arial"/>
              <a:ea typeface="Arial"/>
              <a:cs typeface="Arial"/>
              <a:sym typeface="Arial"/>
            </a:endParaRPr>
          </a:p>
          <a:p>
            <a:pPr marL="0" lvl="0" indent="0" algn="l" rtl="0">
              <a:spcBef>
                <a:spcPts val="1000"/>
              </a:spcBef>
              <a:spcAft>
                <a:spcPts val="0"/>
              </a:spcAft>
              <a:buNone/>
            </a:pPr>
            <a:endParaRPr sz="2300">
              <a:solidFill>
                <a:schemeClr val="dk1"/>
              </a:solidFill>
              <a:latin typeface="Arial"/>
              <a:ea typeface="Arial"/>
              <a:cs typeface="Arial"/>
              <a:sym typeface="Arial"/>
            </a:endParaRPr>
          </a:p>
          <a:p>
            <a:pPr marL="0" lvl="0" indent="0" algn="l" rtl="0">
              <a:spcBef>
                <a:spcPts val="1000"/>
              </a:spcBef>
              <a:spcAft>
                <a:spcPts val="0"/>
              </a:spcAft>
              <a:buNone/>
            </a:pPr>
            <a:r>
              <a:rPr lang="en-US" sz="2300">
                <a:solidFill>
                  <a:schemeClr val="dk1"/>
                </a:solidFill>
                <a:latin typeface="Arial"/>
                <a:ea typeface="Arial"/>
                <a:cs typeface="Arial"/>
                <a:sym typeface="Arial"/>
              </a:rPr>
              <a:t>We tried to implement this using simulated data.</a:t>
            </a:r>
            <a:endParaRPr sz="2300">
              <a:solidFill>
                <a:schemeClr val="dk1"/>
              </a:solidFill>
              <a:latin typeface="Arial"/>
              <a:ea typeface="Arial"/>
              <a:cs typeface="Arial"/>
              <a:sym typeface="Arial"/>
            </a:endParaRPr>
          </a:p>
        </p:txBody>
      </p:sp>
      <p:pic>
        <p:nvPicPr>
          <p:cNvPr id="215" name="Google Shape;215;g36fdbdeca0e_4_0"/>
          <p:cNvPicPr preferRelativeResize="0"/>
          <p:nvPr/>
        </p:nvPicPr>
        <p:blipFill>
          <a:blip r:embed="rId3">
            <a:alphaModFix/>
          </a:blip>
          <a:stretch>
            <a:fillRect/>
          </a:stretch>
        </p:blipFill>
        <p:spPr>
          <a:xfrm>
            <a:off x="1197175" y="2791875"/>
            <a:ext cx="9797599" cy="4066125"/>
          </a:xfrm>
          <a:prstGeom prst="rect">
            <a:avLst/>
          </a:prstGeom>
          <a:noFill/>
          <a:ln>
            <a:noFill/>
          </a:ln>
        </p:spPr>
      </p:pic>
      <p:sp>
        <p:nvSpPr>
          <p:cNvPr id="216" name="Google Shape;216;g36fdbdeca0e_4_0"/>
          <p:cNvSpPr txBox="1"/>
          <p:nvPr/>
        </p:nvSpPr>
        <p:spPr>
          <a:xfrm>
            <a:off x="7431325" y="381675"/>
            <a:ext cx="3563400" cy="6156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2800">
                <a:solidFill>
                  <a:srgbClr val="FF0000"/>
                </a:solidFill>
                <a:latin typeface="Calibri"/>
                <a:ea typeface="Calibri"/>
                <a:cs typeface="Calibri"/>
                <a:sym typeface="Calibri"/>
              </a:rPr>
              <a:t>MORE REWARDING</a:t>
            </a:r>
            <a:endParaRPr sz="2800">
              <a:solidFill>
                <a:srgbClr val="FF0000"/>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g36fda62b7db_1_7"/>
          <p:cNvSpPr txBox="1">
            <a:spLocks noGrp="1"/>
          </p:cNvSpPr>
          <p:nvPr>
            <p:ph type="title"/>
          </p:nvPr>
        </p:nvSpPr>
        <p:spPr>
          <a:xfrm>
            <a:off x="838200" y="365125"/>
            <a:ext cx="10515600" cy="63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Early Detection - </a:t>
            </a:r>
            <a:r>
              <a:rPr lang="en-US">
                <a:solidFill>
                  <a:schemeClr val="dk1"/>
                </a:solidFill>
                <a:highlight>
                  <a:srgbClr val="00FF00"/>
                </a:highlight>
              </a:rPr>
              <a:t>GNN</a:t>
            </a:r>
            <a:endParaRPr>
              <a:solidFill>
                <a:schemeClr val="dk1"/>
              </a:solidFill>
              <a:highlight>
                <a:srgbClr val="00FF00"/>
              </a:highlight>
            </a:endParaRPr>
          </a:p>
        </p:txBody>
      </p:sp>
      <p:sp>
        <p:nvSpPr>
          <p:cNvPr id="223" name="Google Shape;223;g36fda62b7db_1_7"/>
          <p:cNvSpPr txBox="1"/>
          <p:nvPr/>
        </p:nvSpPr>
        <p:spPr>
          <a:xfrm>
            <a:off x="7431325" y="381675"/>
            <a:ext cx="3563400" cy="6156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2800">
                <a:solidFill>
                  <a:srgbClr val="FF0000"/>
                </a:solidFill>
                <a:latin typeface="Calibri"/>
                <a:ea typeface="Calibri"/>
                <a:cs typeface="Calibri"/>
                <a:sym typeface="Calibri"/>
              </a:rPr>
              <a:t>MOST REWARDING</a:t>
            </a:r>
            <a:endParaRPr sz="2800">
              <a:solidFill>
                <a:srgbClr val="FF0000"/>
              </a:solidFill>
              <a:latin typeface="Calibri"/>
              <a:ea typeface="Calibri"/>
              <a:cs typeface="Calibri"/>
              <a:sym typeface="Calibri"/>
            </a:endParaRPr>
          </a:p>
        </p:txBody>
      </p:sp>
      <p:sp>
        <p:nvSpPr>
          <p:cNvPr id="224" name="Google Shape;224;g36fda62b7db_1_7"/>
          <p:cNvSpPr txBox="1"/>
          <p:nvPr/>
        </p:nvSpPr>
        <p:spPr>
          <a:xfrm>
            <a:off x="2932950" y="1889850"/>
            <a:ext cx="6326100" cy="3078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700">
                <a:solidFill>
                  <a:srgbClr val="FF0000"/>
                </a:solidFill>
                <a:latin typeface="Calibri"/>
                <a:ea typeface="Calibri"/>
                <a:cs typeface="Calibri"/>
                <a:sym typeface="Calibri"/>
              </a:rPr>
              <a:t>R</a:t>
            </a:r>
            <a:r>
              <a:rPr lang="en-US" sz="4700">
                <a:solidFill>
                  <a:schemeClr val="dk1"/>
                </a:solidFill>
                <a:latin typeface="Calibri"/>
                <a:ea typeface="Calibri"/>
                <a:cs typeface="Calibri"/>
                <a:sym typeface="Calibri"/>
              </a:rPr>
              <a:t>ugulopterix</a:t>
            </a:r>
            <a:r>
              <a:rPr lang="en-US" sz="4700">
                <a:solidFill>
                  <a:srgbClr val="FF0000"/>
                </a:solidFill>
                <a:latin typeface="Calibri"/>
                <a:ea typeface="Calibri"/>
                <a:cs typeface="Calibri"/>
                <a:sym typeface="Calibri"/>
              </a:rPr>
              <a:t> O</a:t>
            </a:r>
            <a:r>
              <a:rPr lang="en-US" sz="4700">
                <a:solidFill>
                  <a:schemeClr val="dk1"/>
                </a:solidFill>
                <a:latin typeface="Calibri"/>
                <a:ea typeface="Calibri"/>
                <a:cs typeface="Calibri"/>
                <a:sym typeface="Calibri"/>
              </a:rPr>
              <a:t>kamurae</a:t>
            </a:r>
            <a:r>
              <a:rPr lang="en-US" sz="4700">
                <a:solidFill>
                  <a:srgbClr val="FF0000"/>
                </a:solidFill>
                <a:latin typeface="Calibri"/>
                <a:ea typeface="Calibri"/>
                <a:cs typeface="Calibri"/>
                <a:sym typeface="Calibri"/>
              </a:rPr>
              <a:t> S</a:t>
            </a:r>
            <a:r>
              <a:rPr lang="en-US" sz="4700">
                <a:solidFill>
                  <a:schemeClr val="dk1"/>
                </a:solidFill>
                <a:latin typeface="Calibri"/>
                <a:ea typeface="Calibri"/>
                <a:cs typeface="Calibri"/>
                <a:sym typeface="Calibri"/>
              </a:rPr>
              <a:t>patio-</a:t>
            </a:r>
            <a:r>
              <a:rPr lang="en-US" sz="4700">
                <a:solidFill>
                  <a:srgbClr val="FF0000"/>
                </a:solidFill>
                <a:latin typeface="Calibri"/>
                <a:ea typeface="Calibri"/>
                <a:cs typeface="Calibri"/>
                <a:sym typeface="Calibri"/>
              </a:rPr>
              <a:t>T</a:t>
            </a:r>
            <a:r>
              <a:rPr lang="en-US" sz="4700">
                <a:solidFill>
                  <a:schemeClr val="dk1"/>
                </a:solidFill>
                <a:latin typeface="Calibri"/>
                <a:ea typeface="Calibri"/>
                <a:cs typeface="Calibri"/>
                <a:sym typeface="Calibri"/>
              </a:rPr>
              <a:t>emporal</a:t>
            </a:r>
            <a:endParaRPr sz="4700">
              <a:solidFill>
                <a:schemeClr val="dk1"/>
              </a:solidFill>
              <a:latin typeface="Calibri"/>
              <a:ea typeface="Calibri"/>
              <a:cs typeface="Calibri"/>
              <a:sym typeface="Calibri"/>
            </a:endParaRPr>
          </a:p>
          <a:p>
            <a:pPr marL="0" lvl="0" indent="0" algn="ctr" rtl="0">
              <a:spcBef>
                <a:spcPts val="0"/>
              </a:spcBef>
              <a:spcAft>
                <a:spcPts val="0"/>
              </a:spcAft>
              <a:buNone/>
            </a:pPr>
            <a:r>
              <a:rPr lang="en-US" sz="4700">
                <a:solidFill>
                  <a:srgbClr val="FF0000"/>
                </a:solidFill>
                <a:latin typeface="Calibri"/>
                <a:ea typeface="Calibri"/>
                <a:cs typeface="Calibri"/>
                <a:sym typeface="Calibri"/>
              </a:rPr>
              <a:t>(ROST)</a:t>
            </a:r>
            <a:endParaRPr sz="4700">
              <a:solidFill>
                <a:srgbClr val="FF0000"/>
              </a:solidFill>
              <a:latin typeface="Calibri"/>
              <a:ea typeface="Calibri"/>
              <a:cs typeface="Calibri"/>
              <a:sym typeface="Calibri"/>
            </a:endParaRPr>
          </a:p>
          <a:p>
            <a:pPr marL="0" lvl="0" indent="0" algn="ctr" rtl="0">
              <a:spcBef>
                <a:spcPts val="0"/>
              </a:spcBef>
              <a:spcAft>
                <a:spcPts val="0"/>
              </a:spcAft>
              <a:buNone/>
            </a:pPr>
            <a:r>
              <a:rPr lang="en-US" sz="4700">
                <a:solidFill>
                  <a:srgbClr val="FF0000"/>
                </a:solidFill>
                <a:latin typeface="Calibri"/>
                <a:ea typeface="Calibri"/>
                <a:cs typeface="Calibri"/>
                <a:sym typeface="Calibri"/>
              </a:rPr>
              <a:t> Early Detection Model</a:t>
            </a:r>
            <a:endParaRPr sz="4700">
              <a:solidFill>
                <a:srgbClr val="FF00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g3a136a53d6b_0_65"/>
          <p:cNvPicPr preferRelativeResize="0"/>
          <p:nvPr/>
        </p:nvPicPr>
        <p:blipFill>
          <a:blip r:embed="rId3">
            <a:alphaModFix/>
          </a:blip>
          <a:stretch>
            <a:fillRect/>
          </a:stretch>
        </p:blipFill>
        <p:spPr>
          <a:xfrm>
            <a:off x="-2" y="309163"/>
            <a:ext cx="12191999" cy="623966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graphicFrame>
        <p:nvGraphicFramePr>
          <p:cNvPr id="236" name="Google Shape;236;g36fda62b7db_3_0"/>
          <p:cNvGraphicFramePr/>
          <p:nvPr/>
        </p:nvGraphicFramePr>
        <p:xfrm>
          <a:off x="3221225" y="1455975"/>
          <a:ext cx="8970775" cy="4680475"/>
        </p:xfrm>
        <a:graphic>
          <a:graphicData uri="http://schemas.openxmlformats.org/drawingml/2006/table">
            <a:tbl>
              <a:tblPr>
                <a:noFill/>
                <a:tableStyleId>{DC1BCF65-201F-4A15-B30A-A34D86FD3841}</a:tableStyleId>
              </a:tblPr>
              <a:tblGrid>
                <a:gridCol w="1026575">
                  <a:extLst>
                    <a:ext uri="{9D8B030D-6E8A-4147-A177-3AD203B41FA5}">
                      <a16:colId xmlns:a16="http://schemas.microsoft.com/office/drawing/2014/main" val="20000"/>
                    </a:ext>
                  </a:extLst>
                </a:gridCol>
                <a:gridCol w="1556175">
                  <a:extLst>
                    <a:ext uri="{9D8B030D-6E8A-4147-A177-3AD203B41FA5}">
                      <a16:colId xmlns:a16="http://schemas.microsoft.com/office/drawing/2014/main" val="20001"/>
                    </a:ext>
                  </a:extLst>
                </a:gridCol>
                <a:gridCol w="942100">
                  <a:extLst>
                    <a:ext uri="{9D8B030D-6E8A-4147-A177-3AD203B41FA5}">
                      <a16:colId xmlns:a16="http://schemas.microsoft.com/office/drawing/2014/main" val="20002"/>
                    </a:ext>
                  </a:extLst>
                </a:gridCol>
                <a:gridCol w="518900">
                  <a:extLst>
                    <a:ext uri="{9D8B030D-6E8A-4147-A177-3AD203B41FA5}">
                      <a16:colId xmlns:a16="http://schemas.microsoft.com/office/drawing/2014/main" val="20003"/>
                    </a:ext>
                  </a:extLst>
                </a:gridCol>
                <a:gridCol w="1860475">
                  <a:extLst>
                    <a:ext uri="{9D8B030D-6E8A-4147-A177-3AD203B41FA5}">
                      <a16:colId xmlns:a16="http://schemas.microsoft.com/office/drawing/2014/main" val="20004"/>
                    </a:ext>
                  </a:extLst>
                </a:gridCol>
                <a:gridCol w="3066550">
                  <a:extLst>
                    <a:ext uri="{9D8B030D-6E8A-4147-A177-3AD203B41FA5}">
                      <a16:colId xmlns:a16="http://schemas.microsoft.com/office/drawing/2014/main" val="20005"/>
                    </a:ext>
                  </a:extLst>
                </a:gridCol>
              </a:tblGrid>
              <a:tr h="612475">
                <a:tc>
                  <a:txBody>
                    <a:bodyPr/>
                    <a:lstStyle/>
                    <a:p>
                      <a:pPr marL="0" lvl="0" indent="0" algn="l" rtl="0">
                        <a:lnSpc>
                          <a:spcPct val="115000"/>
                        </a:lnSpc>
                        <a:spcBef>
                          <a:spcPts val="1200"/>
                        </a:spcBef>
                        <a:spcAft>
                          <a:spcPts val="1200"/>
                        </a:spcAft>
                        <a:buNone/>
                      </a:pPr>
                      <a:r>
                        <a:rPr lang="en-US" b="1"/>
                        <a:t>Strategy</a:t>
                      </a:r>
                      <a:endParaRPr b="1"/>
                    </a:p>
                  </a:txBody>
                  <a:tcPr marL="9525" marR="9525" marT="9525" marB="9525">
                    <a:lnR w="7625" cap="flat" cmpd="sng">
                      <a:solidFill>
                        <a:srgbClr val="000000"/>
                      </a:solidFill>
                      <a:prstDash val="solid"/>
                      <a:round/>
                      <a:headEnd type="none" w="sm" len="sm"/>
                      <a:tailEnd type="none" w="sm" len="sm"/>
                    </a:lnR>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US" b="1"/>
                        <a:t>Data Source</a:t>
                      </a:r>
                      <a:endParaRPr b="1"/>
                    </a:p>
                  </a:txBody>
                  <a:tcPr marL="9525" marR="9525" marT="9525" marB="95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US" b="1"/>
                        <a:t>Accuracy</a:t>
                      </a:r>
                      <a:endParaRPr b="1"/>
                    </a:p>
                  </a:txBody>
                  <a:tcPr marL="9525" marR="9525" marT="9525" marB="95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B w="7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US" b="1"/>
                        <a:t>Cost</a:t>
                      </a:r>
                      <a:endParaRPr b="1"/>
                    </a:p>
                  </a:txBody>
                  <a:tcPr marL="9525" marR="9525" marT="9525" marB="95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US" b="1"/>
                        <a:t>Pros</a:t>
                      </a:r>
                      <a:endParaRPr b="1"/>
                    </a:p>
                  </a:txBody>
                  <a:tcPr marL="9525" marR="9525" marT="9525" marB="95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US" b="1"/>
                        <a:t>Cons</a:t>
                      </a:r>
                      <a:endParaRPr b="1"/>
                    </a:p>
                  </a:txBody>
                  <a:tcPr marL="9525" marR="9525" marT="9525" marB="9525">
                    <a:lnL w="7625" cap="flat" cmpd="sng">
                      <a:solidFill>
                        <a:srgbClr val="000000"/>
                      </a:solidFill>
                      <a:prstDash val="solid"/>
                      <a:round/>
                      <a:headEnd type="none" w="sm" len="sm"/>
                      <a:tailEnd type="none" w="sm" len="sm"/>
                    </a:lnL>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572025">
                <a:tc>
                  <a:txBody>
                    <a:bodyPr/>
                    <a:lstStyle/>
                    <a:p>
                      <a:pPr marL="0" lvl="0" indent="0" algn="l" rtl="0">
                        <a:lnSpc>
                          <a:spcPct val="115000"/>
                        </a:lnSpc>
                        <a:spcBef>
                          <a:spcPts val="1200"/>
                        </a:spcBef>
                        <a:spcAft>
                          <a:spcPts val="1200"/>
                        </a:spcAft>
                        <a:buNone/>
                      </a:pPr>
                      <a:r>
                        <a:rPr lang="en-US" sz="1300" b="1"/>
                        <a:t>Outsourced</a:t>
                      </a:r>
                      <a:endParaRPr sz="1300" b="1"/>
                    </a:p>
                  </a:txBody>
                  <a:tcPr marL="9525" marR="9525" marT="9525" marB="9525">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US"/>
                        <a:t>Outsourced presence and environmental data</a:t>
                      </a:r>
                      <a:endParaRPr/>
                    </a:p>
                    <a:p>
                      <a:pPr marL="0" lvl="0" indent="0" algn="l" rtl="0">
                        <a:lnSpc>
                          <a:spcPct val="115000"/>
                        </a:lnSpc>
                        <a:spcBef>
                          <a:spcPts val="1200"/>
                        </a:spcBef>
                        <a:spcAft>
                          <a:spcPts val="1200"/>
                        </a:spcAft>
                        <a:buNone/>
                      </a:pPr>
                      <a:endParaRPr/>
                    </a:p>
                  </a:txBody>
                  <a:tcPr marL="9525" marR="9525" marT="9525" marB="95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US"/>
                        <a:t>Medium</a:t>
                      </a:r>
                      <a:endParaRPr/>
                    </a:p>
                  </a:txBody>
                  <a:tcPr marL="9525" marR="9525" marT="9525" marB="95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US"/>
                        <a:t>$</a:t>
                      </a:r>
                      <a:endParaRPr/>
                    </a:p>
                  </a:txBody>
                  <a:tcPr marL="9525" marR="9525" marT="9525" marB="95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US"/>
                        <a:t>No physical sampling necessary</a:t>
                      </a:r>
                      <a:endParaRPr/>
                    </a:p>
                  </a:txBody>
                  <a:tcPr marL="9525" marR="9525" marT="9525" marB="95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US"/>
                        <a:t>Satellite data less accurate early detection </a:t>
                      </a:r>
                      <a:endParaRPr/>
                    </a:p>
                    <a:p>
                      <a:pPr marL="0" lvl="0" indent="0" algn="l" rtl="0">
                        <a:lnSpc>
                          <a:spcPct val="115000"/>
                        </a:lnSpc>
                        <a:spcBef>
                          <a:spcPts val="1200"/>
                        </a:spcBef>
                        <a:spcAft>
                          <a:spcPts val="1200"/>
                        </a:spcAft>
                        <a:buNone/>
                      </a:pPr>
                      <a:r>
                        <a:rPr lang="en-US"/>
                        <a:t>Dependent on cooperating with multiple external partners</a:t>
                      </a:r>
                      <a:endParaRPr/>
                    </a:p>
                  </a:txBody>
                  <a:tcPr marL="9525" marR="9525" marT="9525" marB="9525">
                    <a:lnL w="7625" cap="flat" cmpd="sng">
                      <a:solidFill>
                        <a:srgbClr val="000000"/>
                      </a:solidFill>
                      <a:prstDash val="solid"/>
                      <a:round/>
                      <a:headEnd type="none" w="sm" len="sm"/>
                      <a:tailEnd type="none" w="sm" len="sm"/>
                    </a:lnL>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352675">
                <a:tc>
                  <a:txBody>
                    <a:bodyPr/>
                    <a:lstStyle/>
                    <a:p>
                      <a:pPr marL="0" lvl="0" indent="0" algn="l" rtl="0">
                        <a:lnSpc>
                          <a:spcPct val="115000"/>
                        </a:lnSpc>
                        <a:spcBef>
                          <a:spcPts val="1200"/>
                        </a:spcBef>
                        <a:spcAft>
                          <a:spcPts val="1200"/>
                        </a:spcAft>
                        <a:buNone/>
                      </a:pPr>
                      <a:r>
                        <a:rPr lang="en-US" sz="1300" b="1"/>
                        <a:t>Internal sampling</a:t>
                      </a:r>
                      <a:endParaRPr sz="1300" b="1"/>
                    </a:p>
                  </a:txBody>
                  <a:tcPr marL="9525" marR="9525" marT="9525" marB="9525">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US"/>
                        <a:t>Internal sampling using eDNA</a:t>
                      </a:r>
                      <a:endParaRPr/>
                    </a:p>
                  </a:txBody>
                  <a:tcPr marL="9525" marR="9525" marT="9525" marB="95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US">
                          <a:solidFill>
                            <a:schemeClr val="dk1"/>
                          </a:solidFill>
                        </a:rPr>
                        <a:t>Medium</a:t>
                      </a:r>
                      <a:endParaRPr/>
                    </a:p>
                  </a:txBody>
                  <a:tcPr marL="9525" marR="9525" marT="9525" marB="95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US"/>
                        <a:t>$$</a:t>
                      </a:r>
                      <a:endParaRPr/>
                    </a:p>
                  </a:txBody>
                  <a:tcPr marL="9525" marR="9525" marT="9525" marB="95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US"/>
                        <a:t>Accurate presence data</a:t>
                      </a:r>
                      <a:endParaRPr/>
                    </a:p>
                    <a:p>
                      <a:pPr marL="0" lvl="0" indent="0" algn="l" rtl="0">
                        <a:lnSpc>
                          <a:spcPct val="115000"/>
                        </a:lnSpc>
                        <a:spcBef>
                          <a:spcPts val="1200"/>
                        </a:spcBef>
                        <a:spcAft>
                          <a:spcPts val="1200"/>
                        </a:spcAft>
                        <a:buNone/>
                      </a:pPr>
                      <a:r>
                        <a:rPr lang="en-US"/>
                        <a:t>Work autonomously</a:t>
                      </a:r>
                      <a:endParaRPr/>
                    </a:p>
                  </a:txBody>
                  <a:tcPr marL="9525" marR="9525" marT="9525" marB="95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US"/>
                        <a:t>Rely on patterns in biodiversity (eDNA) for predictability</a:t>
                      </a:r>
                      <a:endParaRPr/>
                    </a:p>
                    <a:p>
                      <a:pPr marL="0" lvl="0" indent="0" algn="l" rtl="0">
                        <a:lnSpc>
                          <a:spcPct val="115000"/>
                        </a:lnSpc>
                        <a:spcBef>
                          <a:spcPts val="1200"/>
                        </a:spcBef>
                        <a:spcAft>
                          <a:spcPts val="1200"/>
                        </a:spcAft>
                        <a:buNone/>
                      </a:pPr>
                      <a:r>
                        <a:rPr lang="en-US"/>
                        <a:t>Physical sampling required</a:t>
                      </a:r>
                      <a:endParaRPr/>
                    </a:p>
                  </a:txBody>
                  <a:tcPr marL="9525" marR="9525" marT="9525" marB="9525">
                    <a:lnL w="7625" cap="flat" cmpd="sng">
                      <a:solidFill>
                        <a:srgbClr val="000000"/>
                      </a:solidFill>
                      <a:prstDash val="solid"/>
                      <a:round/>
                      <a:headEnd type="none" w="sm" len="sm"/>
                      <a:tailEnd type="none" w="sm" len="sm"/>
                    </a:lnL>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143300">
                <a:tc>
                  <a:txBody>
                    <a:bodyPr/>
                    <a:lstStyle/>
                    <a:p>
                      <a:pPr marL="0" lvl="0" indent="0" algn="l" rtl="0">
                        <a:lnSpc>
                          <a:spcPct val="115000"/>
                        </a:lnSpc>
                        <a:spcBef>
                          <a:spcPts val="1200"/>
                        </a:spcBef>
                        <a:spcAft>
                          <a:spcPts val="1200"/>
                        </a:spcAft>
                        <a:buNone/>
                      </a:pPr>
                      <a:r>
                        <a:rPr lang="en-US" sz="1300" b="1"/>
                        <a:t>Hybrid</a:t>
                      </a:r>
                      <a:endParaRPr sz="1300" b="1"/>
                    </a:p>
                  </a:txBody>
                  <a:tcPr marL="9525" marR="9525" marT="9525" marB="9525">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tcPr>
                </a:tc>
                <a:tc>
                  <a:txBody>
                    <a:bodyPr/>
                    <a:lstStyle/>
                    <a:p>
                      <a:pPr marL="0" lvl="0" indent="0" algn="l" rtl="0">
                        <a:lnSpc>
                          <a:spcPct val="115000"/>
                        </a:lnSpc>
                        <a:spcBef>
                          <a:spcPts val="1200"/>
                        </a:spcBef>
                        <a:spcAft>
                          <a:spcPts val="0"/>
                        </a:spcAft>
                        <a:buNone/>
                      </a:pPr>
                      <a:r>
                        <a:rPr lang="en-US"/>
                        <a:t>Internal sampling using eDNA </a:t>
                      </a:r>
                      <a:endParaRPr/>
                    </a:p>
                    <a:p>
                      <a:pPr marL="0" lvl="0" indent="0" algn="l" rtl="0">
                        <a:lnSpc>
                          <a:spcPct val="115000"/>
                        </a:lnSpc>
                        <a:spcBef>
                          <a:spcPts val="1200"/>
                        </a:spcBef>
                        <a:spcAft>
                          <a:spcPts val="1200"/>
                        </a:spcAft>
                        <a:buClr>
                          <a:schemeClr val="dk1"/>
                        </a:buClr>
                        <a:buSzPts val="1100"/>
                        <a:buFont typeface="Arial"/>
                        <a:buNone/>
                      </a:pPr>
                      <a:r>
                        <a:rPr lang="en-US">
                          <a:solidFill>
                            <a:schemeClr val="dk1"/>
                          </a:solidFill>
                        </a:rPr>
                        <a:t>Environmental data from databases</a:t>
                      </a:r>
                      <a:endParaRPr/>
                    </a:p>
                  </a:txBody>
                  <a:tcPr marL="9525" marR="9525" marT="9525" marB="95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tcPr>
                </a:tc>
                <a:tc>
                  <a:txBody>
                    <a:bodyPr/>
                    <a:lstStyle/>
                    <a:p>
                      <a:pPr marL="0" lvl="0" indent="0" algn="ctr" rtl="0">
                        <a:lnSpc>
                          <a:spcPct val="115000"/>
                        </a:lnSpc>
                        <a:spcBef>
                          <a:spcPts val="1200"/>
                        </a:spcBef>
                        <a:spcAft>
                          <a:spcPts val="0"/>
                        </a:spcAft>
                        <a:buClr>
                          <a:schemeClr val="dk1"/>
                        </a:buClr>
                        <a:buSzPts val="1100"/>
                        <a:buFont typeface="Arial"/>
                        <a:buNone/>
                      </a:pPr>
                      <a:r>
                        <a:rPr lang="en-US">
                          <a:solidFill>
                            <a:schemeClr val="dk1"/>
                          </a:solidFill>
                        </a:rPr>
                        <a:t>High</a:t>
                      </a:r>
                      <a:endParaRPr>
                        <a:solidFill>
                          <a:schemeClr val="dk1"/>
                        </a:solidFill>
                      </a:endParaRPr>
                    </a:p>
                    <a:p>
                      <a:pPr marL="0" lvl="0" indent="0" algn="ctr" rtl="0">
                        <a:lnSpc>
                          <a:spcPct val="115000"/>
                        </a:lnSpc>
                        <a:spcBef>
                          <a:spcPts val="1200"/>
                        </a:spcBef>
                        <a:spcAft>
                          <a:spcPts val="1200"/>
                        </a:spcAft>
                        <a:buNone/>
                      </a:pPr>
                      <a:endParaRPr/>
                    </a:p>
                  </a:txBody>
                  <a:tcPr marL="9525" marR="9525" marT="9525" marB="95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tcPr>
                </a:tc>
                <a:tc>
                  <a:txBody>
                    <a:bodyPr/>
                    <a:lstStyle/>
                    <a:p>
                      <a:pPr marL="0" lvl="0" indent="0" algn="ctr" rtl="0">
                        <a:lnSpc>
                          <a:spcPct val="115000"/>
                        </a:lnSpc>
                        <a:spcBef>
                          <a:spcPts val="1200"/>
                        </a:spcBef>
                        <a:spcAft>
                          <a:spcPts val="1200"/>
                        </a:spcAft>
                        <a:buNone/>
                      </a:pPr>
                      <a:r>
                        <a:rPr lang="en-US"/>
                        <a:t>$$$</a:t>
                      </a:r>
                      <a:endParaRPr/>
                    </a:p>
                  </a:txBody>
                  <a:tcPr marL="9525" marR="9525" marT="9525" marB="95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tcPr>
                </a:tc>
                <a:tc>
                  <a:txBody>
                    <a:bodyPr/>
                    <a:lstStyle/>
                    <a:p>
                      <a:pPr marL="0" lvl="0" indent="0" algn="l" rtl="0">
                        <a:lnSpc>
                          <a:spcPct val="115000"/>
                        </a:lnSpc>
                        <a:spcBef>
                          <a:spcPts val="1200"/>
                        </a:spcBef>
                        <a:spcAft>
                          <a:spcPts val="0"/>
                        </a:spcAft>
                        <a:buNone/>
                      </a:pPr>
                      <a:r>
                        <a:rPr lang="en-US"/>
                        <a:t>Reliable presence and environmental data</a:t>
                      </a:r>
                      <a:endParaRPr/>
                    </a:p>
                    <a:p>
                      <a:pPr marL="0" lvl="0" indent="0" algn="l" rtl="0">
                        <a:lnSpc>
                          <a:spcPct val="115000"/>
                        </a:lnSpc>
                        <a:spcBef>
                          <a:spcPts val="1200"/>
                        </a:spcBef>
                        <a:spcAft>
                          <a:spcPts val="1200"/>
                        </a:spcAft>
                        <a:buNone/>
                      </a:pPr>
                      <a:r>
                        <a:rPr lang="en-US"/>
                        <a:t>No masking necessary</a:t>
                      </a:r>
                      <a:endParaRPr/>
                    </a:p>
                  </a:txBody>
                  <a:tcPr marL="9525" marR="9525" marT="9525" marB="9525">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tcPr>
                </a:tc>
                <a:tc>
                  <a:txBody>
                    <a:bodyPr/>
                    <a:lstStyle/>
                    <a:p>
                      <a:pPr marL="0" lvl="0" indent="0" algn="l" rtl="0">
                        <a:lnSpc>
                          <a:spcPct val="115000"/>
                        </a:lnSpc>
                        <a:spcBef>
                          <a:spcPts val="1200"/>
                        </a:spcBef>
                        <a:spcAft>
                          <a:spcPts val="0"/>
                        </a:spcAft>
                        <a:buNone/>
                      </a:pPr>
                      <a:r>
                        <a:rPr lang="en-US"/>
                        <a:t>Dependent on external partners.</a:t>
                      </a:r>
                      <a:endParaRPr/>
                    </a:p>
                    <a:p>
                      <a:pPr marL="0" lvl="0" indent="0" algn="l" rtl="0">
                        <a:lnSpc>
                          <a:spcPct val="115000"/>
                        </a:lnSpc>
                        <a:spcBef>
                          <a:spcPts val="1200"/>
                        </a:spcBef>
                        <a:spcAft>
                          <a:spcPts val="1200"/>
                        </a:spcAft>
                        <a:buNone/>
                      </a:pPr>
                      <a:r>
                        <a:rPr lang="en-US"/>
                        <a:t>Physical sampling required</a:t>
                      </a:r>
                      <a:endParaRPr/>
                    </a:p>
                  </a:txBody>
                  <a:tcPr marL="9525" marR="9525" marT="9525" marB="9525">
                    <a:lnL w="7625" cap="flat" cmpd="sng">
                      <a:solidFill>
                        <a:srgbClr val="000000"/>
                      </a:solidFill>
                      <a:prstDash val="solid"/>
                      <a:round/>
                      <a:headEnd type="none" w="sm" len="sm"/>
                      <a:tailEnd type="none" w="sm" len="sm"/>
                    </a:lnL>
                    <a:lnT w="7625" cap="flat" cmpd="sng">
                      <a:solidFill>
                        <a:srgbClr val="000000"/>
                      </a:solidFill>
                      <a:prstDash val="solid"/>
                      <a:round/>
                      <a:headEnd type="none" w="sm" len="sm"/>
                      <a:tailEnd type="none" w="sm" len="sm"/>
                    </a:lnT>
                  </a:tcPr>
                </a:tc>
                <a:extLst>
                  <a:ext uri="{0D108BD9-81ED-4DB2-BD59-A6C34878D82A}">
                    <a16:rowId xmlns:a16="http://schemas.microsoft.com/office/drawing/2014/main" val="10003"/>
                  </a:ext>
                </a:extLst>
              </a:tr>
            </a:tbl>
          </a:graphicData>
        </a:graphic>
      </p:graphicFrame>
      <p:sp>
        <p:nvSpPr>
          <p:cNvPr id="237" name="Google Shape;237;g36fda62b7db_3_0"/>
          <p:cNvSpPr txBox="1">
            <a:spLocks noGrp="1"/>
          </p:cNvSpPr>
          <p:nvPr>
            <p:ph type="title"/>
          </p:nvPr>
        </p:nvSpPr>
        <p:spPr>
          <a:xfrm>
            <a:off x="838200" y="13027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GNN Strategy Comparison </a:t>
            </a:r>
            <a:endParaRPr/>
          </a:p>
        </p:txBody>
      </p:sp>
      <p:sp>
        <p:nvSpPr>
          <p:cNvPr id="238" name="Google Shape;238;g36fda62b7db_3_0"/>
          <p:cNvSpPr txBox="1"/>
          <p:nvPr/>
        </p:nvSpPr>
        <p:spPr>
          <a:xfrm>
            <a:off x="99125" y="1011588"/>
            <a:ext cx="3122100" cy="567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dirty="0">
                <a:solidFill>
                  <a:srgbClr val="00427A"/>
                </a:solidFill>
                <a:latin typeface="Calibri"/>
                <a:ea typeface="Calibri"/>
                <a:cs typeface="Calibri"/>
                <a:sym typeface="Calibri"/>
              </a:rPr>
              <a:t>Variables:</a:t>
            </a:r>
            <a:endParaRPr sz="2100" b="1" dirty="0">
              <a:solidFill>
                <a:srgbClr val="00427A"/>
              </a:solidFill>
              <a:latin typeface="Calibri"/>
              <a:ea typeface="Calibri"/>
              <a:cs typeface="Calibri"/>
              <a:sym typeface="Calibri"/>
            </a:endParaRPr>
          </a:p>
          <a:p>
            <a:pPr marL="0" lvl="0" indent="0" algn="l" rtl="0">
              <a:spcBef>
                <a:spcPts val="0"/>
              </a:spcBef>
              <a:spcAft>
                <a:spcPts val="0"/>
              </a:spcAft>
              <a:buNone/>
            </a:pPr>
            <a:endParaRPr sz="2000" b="1" dirty="0">
              <a:solidFill>
                <a:srgbClr val="00427A"/>
              </a:solidFill>
              <a:latin typeface="Calibri"/>
              <a:ea typeface="Calibri"/>
              <a:cs typeface="Calibri"/>
              <a:sym typeface="Calibri"/>
            </a:endParaRPr>
          </a:p>
          <a:p>
            <a:pPr marL="457200" lvl="0" indent="-330200" algn="l" rtl="0">
              <a:spcBef>
                <a:spcPts val="0"/>
              </a:spcBef>
              <a:spcAft>
                <a:spcPts val="0"/>
              </a:spcAft>
              <a:buClr>
                <a:schemeClr val="dk1"/>
              </a:buClr>
              <a:buSzPts val="1600"/>
              <a:buAutoNum type="arabicPeriod"/>
            </a:pPr>
            <a:r>
              <a:rPr lang="en-US" sz="1600" b="1" dirty="0">
                <a:solidFill>
                  <a:schemeClr val="dk1"/>
                </a:solidFill>
              </a:rPr>
              <a:t>Presence</a:t>
            </a:r>
            <a:endParaRPr sz="1600" b="1" dirty="0">
              <a:solidFill>
                <a:schemeClr val="dk1"/>
              </a:solidFill>
            </a:endParaRPr>
          </a:p>
          <a:p>
            <a:pPr marL="457200" lvl="0" indent="-330200" algn="l" rtl="0">
              <a:spcBef>
                <a:spcPts val="0"/>
              </a:spcBef>
              <a:spcAft>
                <a:spcPts val="0"/>
              </a:spcAft>
              <a:buClr>
                <a:schemeClr val="dk1"/>
              </a:buClr>
              <a:buSzPts val="1600"/>
              <a:buChar char="-"/>
            </a:pPr>
            <a:r>
              <a:rPr lang="en-US" sz="1600" dirty="0">
                <a:solidFill>
                  <a:schemeClr val="dk1"/>
                </a:solidFill>
              </a:rPr>
              <a:t>Presence/absence </a:t>
            </a:r>
            <a:endParaRPr sz="1600" dirty="0">
              <a:solidFill>
                <a:schemeClr val="dk1"/>
              </a:solidFill>
            </a:endParaRPr>
          </a:p>
          <a:p>
            <a:pPr marL="457200" lvl="0" indent="-330200" algn="l" rtl="0">
              <a:lnSpc>
                <a:spcPct val="115000"/>
              </a:lnSpc>
              <a:spcBef>
                <a:spcPts val="0"/>
              </a:spcBef>
              <a:spcAft>
                <a:spcPts val="0"/>
              </a:spcAft>
              <a:buClr>
                <a:schemeClr val="dk1"/>
              </a:buClr>
              <a:buSzPts val="1600"/>
              <a:buChar char="-"/>
            </a:pPr>
            <a:r>
              <a:rPr lang="en-US" sz="1600" dirty="0">
                <a:solidFill>
                  <a:schemeClr val="dk1"/>
                </a:solidFill>
              </a:rPr>
              <a:t>Potential: Coverage Index (low/medium/high)</a:t>
            </a:r>
            <a:endParaRPr sz="1600" dirty="0">
              <a:solidFill>
                <a:schemeClr val="dk1"/>
              </a:solidFill>
            </a:endParaRPr>
          </a:p>
          <a:p>
            <a:pPr marL="457200" lvl="0" indent="0" algn="l" rtl="0">
              <a:lnSpc>
                <a:spcPct val="115000"/>
              </a:lnSpc>
              <a:spcBef>
                <a:spcPts val="0"/>
              </a:spcBef>
              <a:spcAft>
                <a:spcPts val="0"/>
              </a:spcAft>
              <a:buNone/>
            </a:pPr>
            <a:endParaRPr sz="1600" dirty="0">
              <a:solidFill>
                <a:schemeClr val="dk1"/>
              </a:solidFill>
            </a:endParaRPr>
          </a:p>
          <a:p>
            <a:pPr marL="127000" lvl="0" algn="l" rtl="0">
              <a:lnSpc>
                <a:spcPct val="115000"/>
              </a:lnSpc>
              <a:spcBef>
                <a:spcPts val="0"/>
              </a:spcBef>
              <a:spcAft>
                <a:spcPts val="0"/>
              </a:spcAft>
              <a:buClr>
                <a:schemeClr val="dk1"/>
              </a:buClr>
              <a:buSzPts val="1600"/>
            </a:pPr>
            <a:r>
              <a:rPr lang="en-US" sz="1600" b="1" dirty="0">
                <a:solidFill>
                  <a:schemeClr val="dk1"/>
                </a:solidFill>
              </a:rPr>
              <a:t>2. Environmental Conditions</a:t>
            </a:r>
            <a:endParaRPr sz="1600" b="1" dirty="0">
              <a:solidFill>
                <a:schemeClr val="dk1"/>
              </a:solidFill>
            </a:endParaRPr>
          </a:p>
          <a:p>
            <a:pPr marL="457200" lvl="0" indent="-330200" algn="l" rtl="0">
              <a:lnSpc>
                <a:spcPct val="115000"/>
              </a:lnSpc>
              <a:spcBef>
                <a:spcPts val="0"/>
              </a:spcBef>
              <a:spcAft>
                <a:spcPts val="0"/>
              </a:spcAft>
              <a:buClr>
                <a:schemeClr val="dk1"/>
              </a:buClr>
              <a:buSzPts val="1600"/>
              <a:buChar char="-"/>
            </a:pPr>
            <a:r>
              <a:rPr lang="en-US" sz="1600" dirty="0">
                <a:solidFill>
                  <a:schemeClr val="dk1"/>
                </a:solidFill>
              </a:rPr>
              <a:t>Water Temperature</a:t>
            </a:r>
            <a:endParaRPr sz="1600" dirty="0">
              <a:solidFill>
                <a:schemeClr val="dk1"/>
              </a:solidFill>
            </a:endParaRPr>
          </a:p>
          <a:p>
            <a:pPr marL="457200" lvl="0" indent="-330200" algn="l" rtl="0">
              <a:lnSpc>
                <a:spcPct val="115000"/>
              </a:lnSpc>
              <a:spcBef>
                <a:spcPts val="0"/>
              </a:spcBef>
              <a:spcAft>
                <a:spcPts val="0"/>
              </a:spcAft>
              <a:buClr>
                <a:schemeClr val="dk1"/>
              </a:buClr>
              <a:buSzPts val="1600"/>
              <a:buChar char="-"/>
            </a:pPr>
            <a:r>
              <a:rPr lang="en-US" sz="1600" dirty="0">
                <a:solidFill>
                  <a:schemeClr val="dk1"/>
                </a:solidFill>
              </a:rPr>
              <a:t>Net wind direction and speed</a:t>
            </a:r>
            <a:endParaRPr sz="1600" dirty="0">
              <a:solidFill>
                <a:schemeClr val="dk1"/>
              </a:solidFill>
            </a:endParaRPr>
          </a:p>
          <a:p>
            <a:pPr marL="457200" lvl="0" indent="-330200" algn="l" rtl="0">
              <a:lnSpc>
                <a:spcPct val="115000"/>
              </a:lnSpc>
              <a:spcBef>
                <a:spcPts val="0"/>
              </a:spcBef>
              <a:spcAft>
                <a:spcPts val="0"/>
              </a:spcAft>
              <a:buClr>
                <a:schemeClr val="dk1"/>
              </a:buClr>
              <a:buSzPts val="1600"/>
              <a:buChar char="-"/>
            </a:pPr>
            <a:r>
              <a:rPr lang="en-US" sz="1600" dirty="0">
                <a:solidFill>
                  <a:schemeClr val="dk1"/>
                </a:solidFill>
              </a:rPr>
              <a:t>Nutrients</a:t>
            </a:r>
            <a:endParaRPr sz="1600" dirty="0">
              <a:solidFill>
                <a:schemeClr val="dk1"/>
              </a:solidFill>
            </a:endParaRPr>
          </a:p>
          <a:p>
            <a:pPr marL="457200" lvl="0" indent="-330200" algn="l" rtl="0">
              <a:lnSpc>
                <a:spcPct val="115000"/>
              </a:lnSpc>
              <a:spcBef>
                <a:spcPts val="0"/>
              </a:spcBef>
              <a:spcAft>
                <a:spcPts val="0"/>
              </a:spcAft>
              <a:buClr>
                <a:schemeClr val="dk1"/>
              </a:buClr>
              <a:buSzPts val="1600"/>
              <a:buChar char="-"/>
            </a:pPr>
            <a:r>
              <a:rPr lang="en-US" sz="1600" dirty="0">
                <a:solidFill>
                  <a:schemeClr val="dk1"/>
                </a:solidFill>
              </a:rPr>
              <a:t>Salinity </a:t>
            </a:r>
            <a:endParaRPr sz="1600" dirty="0">
              <a:solidFill>
                <a:schemeClr val="dk1"/>
              </a:solidFill>
            </a:endParaRPr>
          </a:p>
          <a:p>
            <a:pPr marL="457200" lvl="0" indent="0" algn="l" rtl="0">
              <a:lnSpc>
                <a:spcPct val="115000"/>
              </a:lnSpc>
              <a:spcBef>
                <a:spcPts val="0"/>
              </a:spcBef>
              <a:spcAft>
                <a:spcPts val="0"/>
              </a:spcAft>
              <a:buNone/>
            </a:pPr>
            <a:endParaRPr sz="1600" dirty="0">
              <a:solidFill>
                <a:schemeClr val="dk1"/>
              </a:solidFill>
            </a:endParaRPr>
          </a:p>
          <a:p>
            <a:pPr marL="127000" lvl="0" algn="l" rtl="0">
              <a:lnSpc>
                <a:spcPct val="115000"/>
              </a:lnSpc>
              <a:spcBef>
                <a:spcPts val="1200"/>
              </a:spcBef>
              <a:spcAft>
                <a:spcPts val="0"/>
              </a:spcAft>
              <a:buClr>
                <a:schemeClr val="dk1"/>
              </a:buClr>
              <a:buSzPts val="1600"/>
            </a:pPr>
            <a:r>
              <a:rPr lang="en-US" sz="1600" b="1" dirty="0">
                <a:solidFill>
                  <a:schemeClr val="dk1"/>
                </a:solidFill>
              </a:rPr>
              <a:t>3. Linkage</a:t>
            </a:r>
            <a:endParaRPr sz="1600" b="1" dirty="0">
              <a:solidFill>
                <a:schemeClr val="dk1"/>
              </a:solidFill>
            </a:endParaRPr>
          </a:p>
          <a:p>
            <a:pPr marL="457200" lvl="0" indent="-330200" algn="l" rtl="0">
              <a:lnSpc>
                <a:spcPct val="115000"/>
              </a:lnSpc>
              <a:spcBef>
                <a:spcPts val="0"/>
              </a:spcBef>
              <a:spcAft>
                <a:spcPts val="0"/>
              </a:spcAft>
              <a:buClr>
                <a:schemeClr val="dk1"/>
              </a:buClr>
              <a:buSzPts val="1600"/>
              <a:buChar char="-"/>
            </a:pPr>
            <a:r>
              <a:rPr lang="en-US" sz="1600" dirty="0">
                <a:solidFill>
                  <a:schemeClr val="dk1"/>
                </a:solidFill>
              </a:rPr>
              <a:t>Net direction and velocity of currents </a:t>
            </a:r>
            <a:endParaRPr sz="1600" dirty="0">
              <a:solidFill>
                <a:schemeClr val="dk1"/>
              </a:solidFill>
            </a:endParaRPr>
          </a:p>
          <a:p>
            <a:pPr marL="457200" lvl="0" indent="-330200" algn="l" rtl="0">
              <a:lnSpc>
                <a:spcPct val="115000"/>
              </a:lnSpc>
              <a:spcBef>
                <a:spcPts val="0"/>
              </a:spcBef>
              <a:spcAft>
                <a:spcPts val="1200"/>
              </a:spcAft>
              <a:buClr>
                <a:schemeClr val="dk1"/>
              </a:buClr>
              <a:buSzPts val="1600"/>
              <a:buChar char="-"/>
            </a:pPr>
            <a:r>
              <a:rPr lang="en-US" sz="1600" dirty="0">
                <a:solidFill>
                  <a:schemeClr val="dk1"/>
                </a:solidFill>
              </a:rPr>
              <a:t>Marine traffic/port proximity </a:t>
            </a:r>
            <a:endParaRPr sz="1600" dirty="0">
              <a:solidFill>
                <a:srgbClr val="00427A"/>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g36fda62b7db_1_14"/>
          <p:cNvSpPr txBox="1">
            <a:spLocks noGrp="1"/>
          </p:cNvSpPr>
          <p:nvPr>
            <p:ph type="title"/>
          </p:nvPr>
        </p:nvSpPr>
        <p:spPr>
          <a:xfrm>
            <a:off x="838200" y="365125"/>
            <a:ext cx="10515600" cy="750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Conclusion and Discussion </a:t>
            </a:r>
            <a:r>
              <a:rPr lang="en-US" sz="4000"/>
              <a:t>— Key Outcomes</a:t>
            </a:r>
            <a:endParaRPr sz="4000"/>
          </a:p>
        </p:txBody>
      </p:sp>
      <p:sp>
        <p:nvSpPr>
          <p:cNvPr id="245" name="Google Shape;245;g36fda62b7db_1_14"/>
          <p:cNvSpPr txBox="1">
            <a:spLocks noGrp="1"/>
          </p:cNvSpPr>
          <p:nvPr>
            <p:ph type="body" idx="1"/>
          </p:nvPr>
        </p:nvSpPr>
        <p:spPr>
          <a:xfrm>
            <a:off x="838200" y="1526250"/>
            <a:ext cx="8264400" cy="4149300"/>
          </a:xfrm>
          <a:prstGeom prst="rect">
            <a:avLst/>
          </a:prstGeom>
        </p:spPr>
        <p:txBody>
          <a:bodyPr spcFirstLastPara="1" wrap="square" lIns="91425" tIns="45700" rIns="91425" bIns="45700" anchor="t" anchorCtr="0">
            <a:normAutofit fontScale="77500" lnSpcReduction="20000"/>
          </a:bodyPr>
          <a:lstStyle/>
          <a:p>
            <a:pPr marL="0" lvl="0" indent="0" algn="l" rtl="0">
              <a:spcBef>
                <a:spcPts val="1000"/>
              </a:spcBef>
              <a:spcAft>
                <a:spcPts val="0"/>
              </a:spcAft>
              <a:buNone/>
            </a:pPr>
            <a:r>
              <a:rPr lang="en-US"/>
              <a:t>Proposed a graph neural network based solution for early detection of R. okamurae migration.</a:t>
            </a:r>
            <a:endParaRPr/>
          </a:p>
          <a:p>
            <a:pPr marL="0" lvl="0" indent="0" algn="l" rtl="0">
              <a:spcBef>
                <a:spcPts val="1000"/>
              </a:spcBef>
              <a:spcAft>
                <a:spcPts val="0"/>
              </a:spcAft>
              <a:buNone/>
            </a:pPr>
            <a:endParaRPr/>
          </a:p>
          <a:p>
            <a:pPr marL="0" lvl="0" indent="0" algn="l" rtl="0">
              <a:spcBef>
                <a:spcPts val="1000"/>
              </a:spcBef>
              <a:spcAft>
                <a:spcPts val="0"/>
              </a:spcAft>
              <a:buNone/>
            </a:pPr>
            <a:r>
              <a:rPr lang="en-US"/>
              <a:t>Demonstrated feasibility of classical presence / absence detection using using a CNN and Remote Observation data.</a:t>
            </a:r>
            <a:endParaRPr/>
          </a:p>
          <a:p>
            <a:pPr marL="0" lvl="0" indent="0" algn="l" rtl="0">
              <a:spcBef>
                <a:spcPts val="1000"/>
              </a:spcBef>
              <a:spcAft>
                <a:spcPts val="0"/>
              </a:spcAft>
              <a:buNone/>
            </a:pPr>
            <a:endParaRPr/>
          </a:p>
          <a:p>
            <a:pPr marL="0" lvl="0" indent="0" algn="l" rtl="0">
              <a:spcBef>
                <a:spcPts val="1000"/>
              </a:spcBef>
              <a:spcAft>
                <a:spcPts val="0"/>
              </a:spcAft>
              <a:buNone/>
            </a:pPr>
            <a:r>
              <a:rPr lang="en-US"/>
              <a:t>A suitability score obtained for multiple global  locations based on data analysis.</a:t>
            </a:r>
            <a:endParaRPr/>
          </a:p>
          <a:p>
            <a:pPr marL="0" lvl="0" indent="0" algn="l" rtl="0">
              <a:spcBef>
                <a:spcPts val="1000"/>
              </a:spcBef>
              <a:spcAft>
                <a:spcPts val="0"/>
              </a:spcAft>
              <a:buNone/>
            </a:pPr>
            <a:endParaRPr/>
          </a:p>
          <a:p>
            <a:pPr marL="0" lvl="0" indent="0" algn="l" rtl="0">
              <a:spcBef>
                <a:spcPts val="1000"/>
              </a:spcBef>
              <a:spcAft>
                <a:spcPts val="0"/>
              </a:spcAft>
              <a:buNone/>
            </a:pPr>
            <a:r>
              <a:rPr lang="en-US"/>
              <a:t>Analysis of what implementation pathways might entail.</a:t>
            </a:r>
            <a:endParaRPr/>
          </a:p>
          <a:p>
            <a:pPr marL="0" lvl="0" indent="0" algn="l" rtl="0">
              <a:spcBef>
                <a:spcPts val="1000"/>
              </a:spcBef>
              <a:spcAft>
                <a:spcPts val="0"/>
              </a:spcAft>
              <a:buNone/>
            </a:pPr>
            <a:endParaRPr/>
          </a:p>
          <a:p>
            <a:pPr marL="0" lvl="0" indent="0" algn="l" rtl="0">
              <a:spcBef>
                <a:spcPts val="1000"/>
              </a:spcBef>
              <a:spcAft>
                <a:spcPts val="0"/>
              </a:spcAft>
              <a:buClr>
                <a:schemeClr val="dk1"/>
              </a:buClr>
              <a:buSzPct val="39285"/>
              <a:buFont typeface="Arial"/>
              <a:buNone/>
            </a:pPr>
            <a:r>
              <a:rPr lang="en-US"/>
              <a:t>eDNA can complement development of labelled datasets and improve input data.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g3894e72b907_0_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115000"/>
              </a:lnSpc>
              <a:spcBef>
                <a:spcPts val="0"/>
              </a:spcBef>
              <a:spcAft>
                <a:spcPts val="0"/>
              </a:spcAft>
              <a:buClr>
                <a:schemeClr val="dk1"/>
              </a:buClr>
              <a:buSzPts val="1100"/>
              <a:buFont typeface="Arial"/>
              <a:buNone/>
            </a:pPr>
            <a:r>
              <a:rPr lang="en-US" sz="3300">
                <a:solidFill>
                  <a:srgbClr val="11848D"/>
                </a:solidFill>
                <a:latin typeface="Arial"/>
                <a:ea typeface="Arial"/>
                <a:cs typeface="Arial"/>
                <a:sym typeface="Arial"/>
              </a:rPr>
              <a:t>Catalogue</a:t>
            </a:r>
            <a:endParaRPr sz="3300">
              <a:solidFill>
                <a:srgbClr val="11848D"/>
              </a:solidFill>
              <a:latin typeface="Arial"/>
              <a:ea typeface="Arial"/>
              <a:cs typeface="Arial"/>
              <a:sym typeface="Arial"/>
            </a:endParaRPr>
          </a:p>
          <a:p>
            <a:pPr marL="0" lvl="0" indent="0" algn="l" rtl="0">
              <a:lnSpc>
                <a:spcPct val="90000"/>
              </a:lnSpc>
              <a:spcBef>
                <a:spcPts val="0"/>
              </a:spcBef>
              <a:spcAft>
                <a:spcPts val="0"/>
              </a:spcAft>
              <a:buSzPts val="1800"/>
              <a:buNone/>
            </a:pPr>
            <a:endParaRPr/>
          </a:p>
        </p:txBody>
      </p:sp>
      <p:sp>
        <p:nvSpPr>
          <p:cNvPr id="101" name="Google Shape;101;g3894e72b907_0_0"/>
          <p:cNvSpPr txBox="1">
            <a:spLocks noGrp="1"/>
          </p:cNvSpPr>
          <p:nvPr>
            <p:ph type="body" idx="1"/>
          </p:nvPr>
        </p:nvSpPr>
        <p:spPr>
          <a:xfrm>
            <a:off x="838200" y="1415375"/>
            <a:ext cx="8348700" cy="4523400"/>
          </a:xfrm>
          <a:prstGeom prst="rect">
            <a:avLst/>
          </a:prstGeom>
          <a:noFill/>
          <a:ln>
            <a:noFill/>
          </a:ln>
        </p:spPr>
        <p:txBody>
          <a:bodyPr spcFirstLastPara="1" wrap="square" lIns="91425" tIns="45700" rIns="91425" bIns="45700" anchor="t" anchorCtr="0">
            <a:normAutofit/>
          </a:bodyPr>
          <a:lstStyle/>
          <a:p>
            <a:pPr marL="457200" lvl="0" indent="0" algn="l" rtl="0">
              <a:lnSpc>
                <a:spcPct val="90000"/>
              </a:lnSpc>
              <a:spcBef>
                <a:spcPts val="1000"/>
              </a:spcBef>
              <a:spcAft>
                <a:spcPts val="0"/>
              </a:spcAft>
              <a:buSzPts val="1800"/>
              <a:buNone/>
            </a:pPr>
            <a:r>
              <a:rPr lang="en-US"/>
              <a:t>Introduction</a:t>
            </a:r>
            <a:endParaRPr/>
          </a:p>
          <a:p>
            <a:pPr marL="457200" lvl="0" indent="0" algn="l" rtl="0">
              <a:lnSpc>
                <a:spcPct val="90000"/>
              </a:lnSpc>
              <a:spcBef>
                <a:spcPts val="1000"/>
              </a:spcBef>
              <a:spcAft>
                <a:spcPts val="0"/>
              </a:spcAft>
              <a:buSzPts val="1800"/>
              <a:buNone/>
            </a:pPr>
            <a:endParaRPr/>
          </a:p>
          <a:p>
            <a:pPr marL="457200" lvl="0" indent="0" algn="l" rtl="0">
              <a:lnSpc>
                <a:spcPct val="90000"/>
              </a:lnSpc>
              <a:spcBef>
                <a:spcPts val="1000"/>
              </a:spcBef>
              <a:spcAft>
                <a:spcPts val="0"/>
              </a:spcAft>
              <a:buSzPts val="1800"/>
              <a:buNone/>
            </a:pPr>
            <a:r>
              <a:rPr lang="en-US"/>
              <a:t>Detection</a:t>
            </a:r>
            <a:endParaRPr/>
          </a:p>
          <a:p>
            <a:pPr marL="457200" lvl="0" indent="0" algn="l" rtl="0">
              <a:lnSpc>
                <a:spcPct val="90000"/>
              </a:lnSpc>
              <a:spcBef>
                <a:spcPts val="1000"/>
              </a:spcBef>
              <a:spcAft>
                <a:spcPts val="0"/>
              </a:spcAft>
              <a:buSzPts val="1800"/>
              <a:buNone/>
            </a:pPr>
            <a:endParaRPr/>
          </a:p>
          <a:p>
            <a:pPr marL="457200" lvl="0" indent="0" algn="l" rtl="0">
              <a:lnSpc>
                <a:spcPct val="90000"/>
              </a:lnSpc>
              <a:spcBef>
                <a:spcPts val="1000"/>
              </a:spcBef>
              <a:spcAft>
                <a:spcPts val="0"/>
              </a:spcAft>
              <a:buSzPts val="1800"/>
              <a:buNone/>
            </a:pPr>
            <a:r>
              <a:rPr lang="en-US"/>
              <a:t>Early Detection</a:t>
            </a:r>
            <a:endParaRPr/>
          </a:p>
          <a:p>
            <a:pPr marL="457200" lvl="0" indent="0" algn="l" rtl="0">
              <a:lnSpc>
                <a:spcPct val="90000"/>
              </a:lnSpc>
              <a:spcBef>
                <a:spcPts val="1000"/>
              </a:spcBef>
              <a:spcAft>
                <a:spcPts val="0"/>
              </a:spcAft>
              <a:buSzPts val="1800"/>
              <a:buNone/>
            </a:pPr>
            <a:endParaRPr/>
          </a:p>
          <a:p>
            <a:pPr marL="457200" lvl="0" indent="0" algn="l" rtl="0">
              <a:lnSpc>
                <a:spcPct val="90000"/>
              </a:lnSpc>
              <a:spcBef>
                <a:spcPts val="1000"/>
              </a:spcBef>
              <a:spcAft>
                <a:spcPts val="0"/>
              </a:spcAft>
              <a:buSzPts val="1800"/>
              <a:buNone/>
            </a:pPr>
            <a:r>
              <a:rPr lang="en-US"/>
              <a:t>Discussion &amp; Conclusion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g3894e72b907_1_958"/>
          <p:cNvSpPr txBox="1">
            <a:spLocks noGrp="1"/>
          </p:cNvSpPr>
          <p:nvPr>
            <p:ph type="title"/>
          </p:nvPr>
        </p:nvSpPr>
        <p:spPr>
          <a:xfrm>
            <a:off x="838200" y="980793"/>
            <a:ext cx="8348700" cy="5154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SzPct val="110000"/>
              <a:buNone/>
            </a:pPr>
            <a:r>
              <a:rPr lang="en-US"/>
              <a:t>Thank you!</a:t>
            </a:r>
            <a:endParaRPr sz="4000"/>
          </a:p>
        </p:txBody>
      </p:sp>
      <p:sp>
        <p:nvSpPr>
          <p:cNvPr id="252" name="Google Shape;252;g3894e72b907_1_958"/>
          <p:cNvSpPr txBox="1">
            <a:spLocks noGrp="1"/>
          </p:cNvSpPr>
          <p:nvPr>
            <p:ph type="body" idx="1"/>
          </p:nvPr>
        </p:nvSpPr>
        <p:spPr>
          <a:xfrm>
            <a:off x="838200" y="2116025"/>
            <a:ext cx="8348700" cy="4170000"/>
          </a:xfrm>
          <a:prstGeom prst="rect">
            <a:avLst/>
          </a:prstGeom>
          <a:noFill/>
          <a:ln>
            <a:noFill/>
          </a:ln>
        </p:spPr>
        <p:txBody>
          <a:bodyPr spcFirstLastPara="1" wrap="square" lIns="91425" tIns="45700" rIns="91425" bIns="45700" anchor="ctr" anchorCtr="0">
            <a:noAutofit/>
          </a:bodyPr>
          <a:lstStyle/>
          <a:p>
            <a:pPr marL="0" marR="0" lvl="0" indent="0" algn="l" rtl="0">
              <a:lnSpc>
                <a:spcPct val="140000"/>
              </a:lnSpc>
              <a:spcBef>
                <a:spcPts val="0"/>
              </a:spcBef>
              <a:spcAft>
                <a:spcPts val="0"/>
              </a:spcAft>
              <a:buSzPts val="2544"/>
              <a:buNone/>
            </a:pPr>
            <a:r>
              <a:rPr lang="en-US" sz="2056" b="1" dirty="0"/>
              <a:t>From:</a:t>
            </a:r>
            <a:endParaRPr sz="2056" b="1" dirty="0"/>
          </a:p>
          <a:p>
            <a:pPr marL="0" marR="0" lvl="0" indent="0" algn="l" rtl="0">
              <a:lnSpc>
                <a:spcPct val="140000"/>
              </a:lnSpc>
              <a:spcBef>
                <a:spcPts val="0"/>
              </a:spcBef>
              <a:spcAft>
                <a:spcPts val="0"/>
              </a:spcAft>
              <a:buSzPts val="2544"/>
              <a:buNone/>
            </a:pPr>
            <a:r>
              <a:rPr lang="en-US" sz="2056" b="1" dirty="0"/>
              <a:t>Gayathri Girish Nair</a:t>
            </a:r>
            <a:endParaRPr sz="2056" b="1" dirty="0"/>
          </a:p>
          <a:p>
            <a:pPr marL="0" lvl="0" indent="0" algn="l" rtl="0">
              <a:lnSpc>
                <a:spcPct val="140000"/>
              </a:lnSpc>
              <a:spcBef>
                <a:spcPts val="0"/>
              </a:spcBef>
              <a:spcAft>
                <a:spcPts val="0"/>
              </a:spcAft>
              <a:buSzPts val="2544"/>
              <a:buNone/>
            </a:pPr>
            <a:r>
              <a:rPr lang="en-US" sz="2056" b="1" dirty="0" err="1"/>
              <a:t>Yongyao</a:t>
            </a:r>
            <a:r>
              <a:rPr lang="en-US" sz="2056" b="1" dirty="0"/>
              <a:t> Liang</a:t>
            </a:r>
            <a:endParaRPr sz="2056" b="1" dirty="0"/>
          </a:p>
          <a:p>
            <a:pPr marL="0" lvl="0" indent="0" algn="l" rtl="0">
              <a:lnSpc>
                <a:spcPct val="140000"/>
              </a:lnSpc>
              <a:spcBef>
                <a:spcPts val="0"/>
              </a:spcBef>
              <a:spcAft>
                <a:spcPts val="0"/>
              </a:spcAft>
              <a:buSzPts val="2544"/>
              <a:buNone/>
            </a:pPr>
            <a:r>
              <a:rPr lang="en-US" sz="2056" b="1" dirty="0"/>
              <a:t>Aditi </a:t>
            </a:r>
            <a:r>
              <a:rPr lang="en-US" sz="2056" b="1" dirty="0" err="1"/>
              <a:t>Paretkar</a:t>
            </a:r>
            <a:endParaRPr sz="2056" b="1" dirty="0"/>
          </a:p>
          <a:p>
            <a:pPr marL="0" lvl="0" indent="0" algn="l" rtl="0">
              <a:lnSpc>
                <a:spcPct val="140000"/>
              </a:lnSpc>
              <a:spcBef>
                <a:spcPts val="0"/>
              </a:spcBef>
              <a:spcAft>
                <a:spcPts val="0"/>
              </a:spcAft>
              <a:buClr>
                <a:schemeClr val="dk1"/>
              </a:buClr>
              <a:buSzPts val="2544"/>
              <a:buFont typeface="Arial"/>
              <a:buNone/>
            </a:pPr>
            <a:r>
              <a:rPr lang="en-US" sz="2056" b="1" dirty="0"/>
              <a:t>Aidan Magee</a:t>
            </a:r>
            <a:endParaRPr sz="2056" b="1" dirty="0"/>
          </a:p>
          <a:p>
            <a:pPr marL="0" marR="0" lvl="0" indent="0" algn="l" rtl="0">
              <a:lnSpc>
                <a:spcPct val="140000"/>
              </a:lnSpc>
              <a:spcBef>
                <a:spcPts val="0"/>
              </a:spcBef>
              <a:spcAft>
                <a:spcPts val="0"/>
              </a:spcAft>
              <a:buClr>
                <a:srgbClr val="000000"/>
              </a:buClr>
              <a:buSzPts val="2544"/>
              <a:buFont typeface="Arial"/>
              <a:buNone/>
            </a:pPr>
            <a:r>
              <a:rPr lang="en-US" sz="2056" b="1" dirty="0"/>
              <a:t>Hafssa </a:t>
            </a:r>
            <a:r>
              <a:rPr lang="en-US" sz="2056" b="1" dirty="0" err="1"/>
              <a:t>Najouh</a:t>
            </a:r>
            <a:endParaRPr sz="2056" b="1" dirty="0"/>
          </a:p>
          <a:p>
            <a:pPr marL="0" marR="0" lvl="0" indent="0" algn="l" rtl="0">
              <a:lnSpc>
                <a:spcPct val="140000"/>
              </a:lnSpc>
              <a:spcBef>
                <a:spcPts val="0"/>
              </a:spcBef>
              <a:spcAft>
                <a:spcPts val="0"/>
              </a:spcAft>
              <a:buClr>
                <a:srgbClr val="000000"/>
              </a:buClr>
              <a:buSzPts val="2544"/>
              <a:buFont typeface="Arial"/>
              <a:buNone/>
            </a:pPr>
            <a:r>
              <a:rPr lang="en-US" sz="2056" b="1" dirty="0"/>
              <a:t>Rogier </a:t>
            </a:r>
            <a:r>
              <a:rPr lang="en-US" sz="2056" b="1" dirty="0" err="1"/>
              <a:t>Putker</a:t>
            </a:r>
            <a:endParaRPr sz="2056" b="1" dirty="0"/>
          </a:p>
          <a:p>
            <a:pPr marL="0" marR="0" lvl="0" indent="0" algn="l" rtl="0">
              <a:lnSpc>
                <a:spcPct val="140000"/>
              </a:lnSpc>
              <a:spcBef>
                <a:spcPts val="0"/>
              </a:spcBef>
              <a:spcAft>
                <a:spcPts val="0"/>
              </a:spcAft>
              <a:buSzPts val="2544"/>
              <a:buNone/>
            </a:pPr>
            <a:r>
              <a:rPr lang="en-US" sz="2056" b="1" dirty="0"/>
              <a:t>Tingting Kang</a:t>
            </a:r>
            <a:endParaRPr sz="2056" b="1" dirty="0"/>
          </a:p>
          <a:p>
            <a:pPr marL="0" lvl="0" indent="0" algn="l" rtl="0">
              <a:lnSpc>
                <a:spcPct val="140000"/>
              </a:lnSpc>
              <a:spcBef>
                <a:spcPts val="0"/>
              </a:spcBef>
              <a:spcAft>
                <a:spcPts val="0"/>
              </a:spcAft>
              <a:buClr>
                <a:schemeClr val="dk1"/>
              </a:buClr>
              <a:buSzPts val="2544"/>
              <a:buFont typeface="Arial"/>
              <a:buNone/>
            </a:pPr>
            <a:r>
              <a:rPr lang="en-US" sz="2056" b="1" dirty="0"/>
              <a:t>Muhammad Bin Arif</a:t>
            </a:r>
            <a:endParaRPr sz="2056"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36fda62b7db_1_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Introduction </a:t>
            </a:r>
            <a:r>
              <a:rPr lang="en-US" sz="3200"/>
              <a:t>– The Challenge</a:t>
            </a:r>
            <a:endParaRPr sz="3200"/>
          </a:p>
        </p:txBody>
      </p:sp>
      <p:sp>
        <p:nvSpPr>
          <p:cNvPr id="108" name="Google Shape;108;g36fda62b7db_1_1"/>
          <p:cNvSpPr txBox="1">
            <a:spLocks noGrp="1"/>
          </p:cNvSpPr>
          <p:nvPr>
            <p:ph type="body" idx="1"/>
          </p:nvPr>
        </p:nvSpPr>
        <p:spPr>
          <a:xfrm>
            <a:off x="838200" y="1825625"/>
            <a:ext cx="7754100" cy="4149300"/>
          </a:xfrm>
          <a:prstGeom prst="rect">
            <a:avLst/>
          </a:prstGeom>
        </p:spPr>
        <p:txBody>
          <a:bodyPr spcFirstLastPara="1" wrap="square" lIns="91425" tIns="45700" rIns="91425" bIns="45700" anchor="t" anchorCtr="0">
            <a:normAutofit fontScale="92500" lnSpcReduction="20000"/>
          </a:bodyPr>
          <a:lstStyle/>
          <a:p>
            <a:pPr marL="0" lvl="0" indent="0" algn="l" rtl="0">
              <a:spcBef>
                <a:spcPts val="1000"/>
              </a:spcBef>
              <a:spcAft>
                <a:spcPts val="0"/>
              </a:spcAft>
              <a:buNone/>
            </a:pPr>
            <a:r>
              <a:rPr lang="en-US"/>
              <a:t>Issue:</a:t>
            </a:r>
            <a:endParaRPr/>
          </a:p>
          <a:p>
            <a:pPr marL="0" lvl="0" indent="0" algn="l" rtl="0">
              <a:spcBef>
                <a:spcPts val="1000"/>
              </a:spcBef>
              <a:spcAft>
                <a:spcPts val="0"/>
              </a:spcAft>
              <a:buNone/>
            </a:pPr>
            <a:r>
              <a:rPr lang="en-US"/>
              <a:t>Rugulopteryx okamurae (RO) is a rapidly spreading invasive species threatening marine ecosystems.</a:t>
            </a:r>
            <a:endParaRPr/>
          </a:p>
          <a:p>
            <a:pPr marL="0" lvl="0" indent="0" algn="l" rtl="0">
              <a:spcBef>
                <a:spcPts val="1000"/>
              </a:spcBef>
              <a:spcAft>
                <a:spcPts val="0"/>
              </a:spcAft>
              <a:buNone/>
            </a:pPr>
            <a:r>
              <a:rPr lang="en-US"/>
              <a:t>Traditional monitoring methods are limited by scale, resolution, and timing.</a:t>
            </a:r>
            <a:endParaRPr/>
          </a:p>
          <a:p>
            <a:pPr marL="0" lvl="0" indent="0" algn="l" rtl="0">
              <a:spcBef>
                <a:spcPts val="1000"/>
              </a:spcBef>
              <a:spcAft>
                <a:spcPts val="0"/>
              </a:spcAft>
              <a:buNone/>
            </a:pPr>
            <a:endParaRPr/>
          </a:p>
          <a:p>
            <a:pPr marL="0" lvl="0" indent="0" algn="l" rtl="0">
              <a:spcBef>
                <a:spcPts val="1000"/>
              </a:spcBef>
              <a:spcAft>
                <a:spcPts val="0"/>
              </a:spcAft>
              <a:buNone/>
            </a:pPr>
            <a:r>
              <a:rPr lang="en-US"/>
              <a:t>Goal: </a:t>
            </a:r>
            <a:endParaRPr/>
          </a:p>
          <a:p>
            <a:pPr marL="0" lvl="0" indent="0" algn="l" rtl="0">
              <a:spcBef>
                <a:spcPts val="1000"/>
              </a:spcBef>
              <a:spcAft>
                <a:spcPts val="0"/>
              </a:spcAft>
              <a:buNone/>
            </a:pPr>
            <a:r>
              <a:rPr lang="en-US"/>
              <a:t>Develop an early detection system to identify and predict RO spread across multiple regions.</a:t>
            </a:r>
            <a:endParaRPr/>
          </a:p>
          <a:p>
            <a:pPr marL="0" lvl="0" indent="0" algn="l" rtl="0">
              <a:spcBef>
                <a:spcPts val="1000"/>
              </a:spcBef>
              <a:spcAft>
                <a:spcPts val="0"/>
              </a:spcAft>
              <a:buNone/>
            </a:pPr>
            <a:endParaRPr/>
          </a:p>
          <a:p>
            <a:pPr marL="0" lvl="0" indent="0" algn="l" rtl="0">
              <a:spcBef>
                <a:spcPts val="1000"/>
              </a:spcBef>
              <a:spcAft>
                <a:spcPts val="0"/>
              </a:spcAft>
              <a:buNone/>
            </a:pPr>
            <a:endParaRPr/>
          </a:p>
        </p:txBody>
      </p:sp>
      <p:pic>
        <p:nvPicPr>
          <p:cNvPr id="109" name="Google Shape;109;g36fda62b7db_1_1"/>
          <p:cNvPicPr preferRelativeResize="0"/>
          <p:nvPr/>
        </p:nvPicPr>
        <p:blipFill>
          <a:blip r:embed="rId3">
            <a:alphaModFix/>
          </a:blip>
          <a:stretch>
            <a:fillRect/>
          </a:stretch>
        </p:blipFill>
        <p:spPr>
          <a:xfrm>
            <a:off x="8592350" y="4456350"/>
            <a:ext cx="3599651" cy="2401651"/>
          </a:xfrm>
          <a:prstGeom prst="rect">
            <a:avLst/>
          </a:prstGeom>
          <a:noFill/>
          <a:ln>
            <a:noFill/>
          </a:ln>
        </p:spPr>
      </p:pic>
      <p:sp>
        <p:nvSpPr>
          <p:cNvPr id="110" name="Google Shape;110;g36fda62b7db_1_1"/>
          <p:cNvSpPr txBox="1"/>
          <p:nvPr/>
        </p:nvSpPr>
        <p:spPr>
          <a:xfrm>
            <a:off x="221125" y="5512575"/>
            <a:ext cx="7824000" cy="28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00427A"/>
                </a:solidFill>
                <a:latin typeface="Calibri"/>
                <a:ea typeface="Calibri"/>
                <a:cs typeface="Calibri"/>
                <a:sym typeface="Calibri"/>
              </a:rPr>
              <a:t>https://www.firmm.org/en/news/article/items/rugulopterix-okamurae-or-how-ecosystems-collaps</a:t>
            </a:r>
            <a:endParaRPr sz="1800">
              <a:solidFill>
                <a:srgbClr val="00427A"/>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g36fdbdeca0e_0_17"/>
          <p:cNvPicPr preferRelativeResize="0"/>
          <p:nvPr/>
        </p:nvPicPr>
        <p:blipFill>
          <a:blip r:embed="rId3">
            <a:alphaModFix/>
          </a:blip>
          <a:stretch>
            <a:fillRect/>
          </a:stretch>
        </p:blipFill>
        <p:spPr>
          <a:xfrm>
            <a:off x="6595700" y="221100"/>
            <a:ext cx="5596302" cy="2908550"/>
          </a:xfrm>
          <a:prstGeom prst="rect">
            <a:avLst/>
          </a:prstGeom>
          <a:noFill/>
          <a:ln>
            <a:noFill/>
          </a:ln>
        </p:spPr>
      </p:pic>
      <p:sp>
        <p:nvSpPr>
          <p:cNvPr id="117" name="Google Shape;117;g36fdbdeca0e_0_1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Introduction </a:t>
            </a:r>
            <a:endParaRPr/>
          </a:p>
          <a:p>
            <a:pPr marL="0" lvl="0" indent="0" algn="l" rtl="0">
              <a:spcBef>
                <a:spcPts val="0"/>
              </a:spcBef>
              <a:spcAft>
                <a:spcPts val="0"/>
              </a:spcAft>
              <a:buNone/>
            </a:pPr>
            <a:r>
              <a:rPr lang="en-US" sz="3200"/>
              <a:t>– The Inspiration</a:t>
            </a:r>
            <a:endParaRPr sz="3200"/>
          </a:p>
        </p:txBody>
      </p:sp>
      <p:sp>
        <p:nvSpPr>
          <p:cNvPr id="118" name="Google Shape;118;g36fdbdeca0e_0_17"/>
          <p:cNvSpPr txBox="1">
            <a:spLocks noGrp="1"/>
          </p:cNvSpPr>
          <p:nvPr>
            <p:ph type="body" idx="1"/>
          </p:nvPr>
        </p:nvSpPr>
        <p:spPr>
          <a:xfrm>
            <a:off x="838200" y="1825625"/>
            <a:ext cx="5757600" cy="4149300"/>
          </a:xfrm>
          <a:prstGeom prst="rect">
            <a:avLst/>
          </a:prstGeom>
        </p:spPr>
        <p:txBody>
          <a:bodyPr spcFirstLastPara="1" wrap="square" lIns="91425" tIns="45700" rIns="91425" bIns="45700" anchor="t" anchorCtr="0">
            <a:normAutofit fontScale="77500" lnSpcReduction="20000"/>
          </a:bodyPr>
          <a:lstStyle/>
          <a:p>
            <a:pPr marL="0" lvl="0" indent="0" algn="l" rtl="0">
              <a:spcBef>
                <a:spcPts val="1000"/>
              </a:spcBef>
              <a:spcAft>
                <a:spcPts val="0"/>
              </a:spcAft>
              <a:buNone/>
            </a:pPr>
            <a:r>
              <a:rPr lang="en-US"/>
              <a:t>Cancer Spread Model:</a:t>
            </a:r>
            <a:endParaRPr/>
          </a:p>
          <a:p>
            <a:pPr marL="0" lvl="0" indent="0" algn="l" rtl="0">
              <a:spcBef>
                <a:spcPts val="1000"/>
              </a:spcBef>
              <a:spcAft>
                <a:spcPts val="0"/>
              </a:spcAft>
              <a:buNone/>
            </a:pPr>
            <a:r>
              <a:rPr lang="en-US"/>
              <a:t>Inspired by graph-based cancer imaging models, which link: Tumor spread patterns &amp; Connectivity between lymph nodes.</a:t>
            </a:r>
            <a:endParaRPr/>
          </a:p>
          <a:p>
            <a:pPr marL="0" lvl="0" indent="0" algn="l" rtl="0">
              <a:spcBef>
                <a:spcPts val="1000"/>
              </a:spcBef>
              <a:spcAft>
                <a:spcPts val="0"/>
              </a:spcAft>
              <a:buNone/>
            </a:pPr>
            <a:endParaRPr/>
          </a:p>
          <a:p>
            <a:pPr marL="0" lvl="0" indent="0" algn="l" rtl="0">
              <a:spcBef>
                <a:spcPts val="1000"/>
              </a:spcBef>
              <a:spcAft>
                <a:spcPts val="0"/>
              </a:spcAft>
              <a:buNone/>
            </a:pPr>
            <a:r>
              <a:rPr lang="en-US"/>
              <a:t>RO Spread Model:</a:t>
            </a:r>
            <a:endParaRPr/>
          </a:p>
          <a:p>
            <a:pPr marL="0" lvl="0" indent="0" algn="l" rtl="0">
              <a:spcBef>
                <a:spcPts val="1000"/>
              </a:spcBef>
              <a:spcAft>
                <a:spcPts val="0"/>
              </a:spcAft>
              <a:buNone/>
            </a:pPr>
            <a:r>
              <a:rPr lang="en-US"/>
              <a:t>With further evidence of other successful use cases  of GNNs for spatio-temporal progression modelling = our core problem (e.g. disease spread) as well as some basic experimental evidence, we decided to go with this approach.</a:t>
            </a:r>
            <a:endParaRPr/>
          </a:p>
          <a:p>
            <a:pPr marL="0" lvl="0" indent="0" algn="l" rtl="0">
              <a:spcBef>
                <a:spcPts val="1000"/>
              </a:spcBef>
              <a:spcAft>
                <a:spcPts val="0"/>
              </a:spcAft>
              <a:buNone/>
            </a:pPr>
            <a:endParaRPr/>
          </a:p>
          <a:p>
            <a:pPr marL="0" lvl="0" indent="0" algn="l" rtl="0">
              <a:spcBef>
                <a:spcPts val="1000"/>
              </a:spcBef>
              <a:spcAft>
                <a:spcPts val="0"/>
              </a:spcAft>
              <a:buNone/>
            </a:pPr>
            <a:endParaRPr/>
          </a:p>
        </p:txBody>
      </p:sp>
      <p:sp>
        <p:nvSpPr>
          <p:cNvPr id="119" name="Google Shape;119;g36fdbdeca0e_0_17"/>
          <p:cNvSpPr txBox="1"/>
          <p:nvPr/>
        </p:nvSpPr>
        <p:spPr>
          <a:xfrm>
            <a:off x="0" y="5440250"/>
            <a:ext cx="7824000" cy="112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700">
                <a:solidFill>
                  <a:srgbClr val="222222"/>
                </a:solidFill>
                <a:highlight>
                  <a:srgbClr val="FFFFFF"/>
                </a:highlight>
              </a:rPr>
              <a:t>Top: </a:t>
            </a:r>
            <a:r>
              <a:rPr lang="en-US" sz="1700">
                <a:solidFill>
                  <a:srgbClr val="222222"/>
                </a:solidFill>
                <a:highlight>
                  <a:srgbClr val="FFFFFF"/>
                </a:highlight>
                <a:uFill>
                  <a:noFill/>
                </a:uFill>
                <a:hlinkClick r:id="rId4">
                  <a:extLst>
                    <a:ext uri="{A12FA001-AC4F-418D-AE19-62706E023703}">
                      <ahyp:hlinkClr xmlns:ahyp="http://schemas.microsoft.com/office/drawing/2018/hyperlinkcolor" val="tx"/>
                    </a:ext>
                  </a:extLst>
                </a:hlinkClick>
              </a:rPr>
              <a:t>https://doi.org/10.1016/j.marenvres.2025.107093</a:t>
            </a:r>
            <a:r>
              <a:rPr lang="en-US" sz="1700">
                <a:solidFill>
                  <a:srgbClr val="222222"/>
                </a:solidFill>
                <a:highlight>
                  <a:srgbClr val="FFFFFF"/>
                </a:highlight>
              </a:rPr>
              <a:t>.</a:t>
            </a:r>
            <a:endParaRPr sz="1700">
              <a:solidFill>
                <a:srgbClr val="222222"/>
              </a:solidFill>
              <a:highlight>
                <a:srgbClr val="FFFFFF"/>
              </a:highlight>
            </a:endParaRPr>
          </a:p>
          <a:p>
            <a:pPr marL="0" marR="0" lvl="0" indent="0" algn="l" rtl="0">
              <a:lnSpc>
                <a:spcPct val="100000"/>
              </a:lnSpc>
              <a:spcBef>
                <a:spcPts val="0"/>
              </a:spcBef>
              <a:spcAft>
                <a:spcPts val="0"/>
              </a:spcAft>
              <a:buNone/>
            </a:pPr>
            <a:r>
              <a:rPr lang="en-US" sz="1700">
                <a:solidFill>
                  <a:srgbClr val="222222"/>
                </a:solidFill>
                <a:highlight>
                  <a:srgbClr val="FFFFFF"/>
                </a:highlight>
              </a:rPr>
              <a:t>Bottom: Kazmierski, M. and Haibe-Kains, B., 2021. Lymph node graph neural networks for cancer metastasis prediction. arXiv preprint arXiv:2106.01711.</a:t>
            </a:r>
            <a:endParaRPr sz="1700">
              <a:solidFill>
                <a:srgbClr val="00427A"/>
              </a:solidFill>
              <a:latin typeface="Calibri"/>
              <a:ea typeface="Calibri"/>
              <a:cs typeface="Calibri"/>
              <a:sym typeface="Calibri"/>
            </a:endParaRPr>
          </a:p>
        </p:txBody>
      </p:sp>
      <p:pic>
        <p:nvPicPr>
          <p:cNvPr id="120" name="Google Shape;120;g36fdbdeca0e_0_17"/>
          <p:cNvPicPr preferRelativeResize="0"/>
          <p:nvPr/>
        </p:nvPicPr>
        <p:blipFill>
          <a:blip r:embed="rId5">
            <a:alphaModFix/>
          </a:blip>
          <a:stretch>
            <a:fillRect/>
          </a:stretch>
        </p:blipFill>
        <p:spPr>
          <a:xfrm>
            <a:off x="7739050" y="4542950"/>
            <a:ext cx="4452951" cy="2315050"/>
          </a:xfrm>
          <a:prstGeom prst="rect">
            <a:avLst/>
          </a:prstGeom>
          <a:noFill/>
          <a:ln>
            <a:noFill/>
          </a:ln>
        </p:spPr>
      </p:pic>
      <p:cxnSp>
        <p:nvCxnSpPr>
          <p:cNvPr id="121" name="Google Shape;121;g36fdbdeca0e_0_17"/>
          <p:cNvCxnSpPr/>
          <p:nvPr/>
        </p:nvCxnSpPr>
        <p:spPr>
          <a:xfrm rot="10800000">
            <a:off x="9558925" y="2347300"/>
            <a:ext cx="17100" cy="2058000"/>
          </a:xfrm>
          <a:prstGeom prst="straightConnector1">
            <a:avLst/>
          </a:prstGeom>
          <a:noFill/>
          <a:ln w="76200" cap="flat" cmpd="sng">
            <a:solidFill>
              <a:srgbClr val="51939D"/>
            </a:solidFill>
            <a:prstDash val="solid"/>
            <a:round/>
            <a:headEnd type="none" w="med" len="med"/>
            <a:tailEnd type="triangl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g36fdbdeca0e_0_3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Introduction </a:t>
            </a:r>
            <a:r>
              <a:rPr lang="en-US" sz="3200"/>
              <a:t>– The Methodology</a:t>
            </a:r>
            <a:endParaRPr sz="3200"/>
          </a:p>
        </p:txBody>
      </p:sp>
      <p:sp>
        <p:nvSpPr>
          <p:cNvPr id="128" name="Google Shape;128;g36fdbdeca0e_0_36"/>
          <p:cNvSpPr txBox="1">
            <a:spLocks noGrp="1"/>
          </p:cNvSpPr>
          <p:nvPr>
            <p:ph type="body" idx="1"/>
          </p:nvPr>
        </p:nvSpPr>
        <p:spPr>
          <a:xfrm>
            <a:off x="838200" y="1825625"/>
            <a:ext cx="8348700" cy="4149300"/>
          </a:xfrm>
          <a:prstGeom prst="rect">
            <a:avLst/>
          </a:prstGeom>
        </p:spPr>
        <p:txBody>
          <a:bodyPr spcFirstLastPara="1" wrap="square" lIns="91425" tIns="45700" rIns="91425" bIns="45700" anchor="t" anchorCtr="0">
            <a:normAutofit fontScale="92500" lnSpcReduction="20000"/>
          </a:bodyPr>
          <a:lstStyle/>
          <a:p>
            <a:pPr marL="0" marR="0" lvl="0" indent="0" algn="l" rtl="0">
              <a:lnSpc>
                <a:spcPct val="90000"/>
              </a:lnSpc>
              <a:spcBef>
                <a:spcPts val="1000"/>
              </a:spcBef>
              <a:spcAft>
                <a:spcPts val="0"/>
              </a:spcAft>
              <a:buNone/>
            </a:pPr>
            <a:r>
              <a:rPr lang="en-US"/>
              <a:t>Graph-Based Detection Approach:</a:t>
            </a:r>
            <a:endParaRPr/>
          </a:p>
          <a:p>
            <a:pPr marL="0" marR="0" lvl="0" indent="0" algn="l" rtl="0">
              <a:lnSpc>
                <a:spcPct val="90000"/>
              </a:lnSpc>
              <a:spcBef>
                <a:spcPts val="1000"/>
              </a:spcBef>
              <a:spcAft>
                <a:spcPts val="0"/>
              </a:spcAft>
              <a:buNone/>
            </a:pPr>
            <a:r>
              <a:rPr lang="en-US"/>
              <a:t>Build a graph model representing RO spread across three global Regions of Interest (ROIs)</a:t>
            </a:r>
            <a:endParaRPr/>
          </a:p>
          <a:p>
            <a:pPr marL="0" marR="0" lvl="0" indent="0" algn="l" rtl="0">
              <a:lnSpc>
                <a:spcPct val="90000"/>
              </a:lnSpc>
              <a:spcBef>
                <a:spcPts val="1000"/>
              </a:spcBef>
              <a:spcAft>
                <a:spcPts val="0"/>
              </a:spcAft>
              <a:buNone/>
            </a:pPr>
            <a:r>
              <a:rPr lang="en-US"/>
              <a:t>Incorporate:</a:t>
            </a:r>
            <a:endParaRPr/>
          </a:p>
          <a:p>
            <a:pPr marL="0" marR="0" lvl="0" indent="0" algn="l" rtl="0">
              <a:lnSpc>
                <a:spcPct val="90000"/>
              </a:lnSpc>
              <a:spcBef>
                <a:spcPts val="1000"/>
              </a:spcBef>
              <a:spcAft>
                <a:spcPts val="0"/>
              </a:spcAft>
              <a:buNone/>
            </a:pPr>
            <a:r>
              <a:rPr lang="en-US"/>
              <a:t>Imaging characteristics from satellite data</a:t>
            </a:r>
            <a:endParaRPr/>
          </a:p>
          <a:p>
            <a:pPr marL="0" marR="0" lvl="0" indent="0" algn="l" rtl="0">
              <a:lnSpc>
                <a:spcPct val="90000"/>
              </a:lnSpc>
              <a:spcBef>
                <a:spcPts val="1000"/>
              </a:spcBef>
              <a:spcAft>
                <a:spcPts val="0"/>
              </a:spcAft>
              <a:buNone/>
            </a:pPr>
            <a:r>
              <a:rPr lang="en-US"/>
              <a:t>Spatial relationships between RO-affected sites</a:t>
            </a:r>
            <a:endParaRPr/>
          </a:p>
          <a:p>
            <a:pPr marL="0" marR="0" lvl="0" indent="0" algn="l" rtl="0">
              <a:lnSpc>
                <a:spcPct val="90000"/>
              </a:lnSpc>
              <a:spcBef>
                <a:spcPts val="1000"/>
              </a:spcBef>
              <a:spcAft>
                <a:spcPts val="0"/>
              </a:spcAft>
              <a:buNone/>
            </a:pPr>
            <a:r>
              <a:rPr lang="en-US"/>
              <a:t>Predict RO presence and spread patterns via Graph Neural Networks (GNNs)</a:t>
            </a:r>
            <a:endParaRPr/>
          </a:p>
          <a:p>
            <a:pPr marL="0" marR="0" lvl="0" indent="0" algn="l" rtl="0">
              <a:lnSpc>
                <a:spcPct val="90000"/>
              </a:lnSpc>
              <a:spcBef>
                <a:spcPts val="1000"/>
              </a:spcBef>
              <a:spcAft>
                <a:spcPts val="0"/>
              </a:spcAft>
              <a:buNone/>
            </a:pPr>
            <a:endParaRPr/>
          </a:p>
          <a:p>
            <a:pPr marL="0" marR="0" lvl="0" indent="0" algn="l" rtl="0">
              <a:lnSpc>
                <a:spcPct val="90000"/>
              </a:lnSpc>
              <a:spcBef>
                <a:spcPts val="1000"/>
              </a:spcBef>
              <a:spcAft>
                <a:spcPts val="0"/>
              </a:spcAft>
              <a:buNone/>
            </a:pPr>
            <a:endParaRPr/>
          </a:p>
          <a:p>
            <a:pPr marL="0" marR="0" lvl="0" indent="0" algn="l" rtl="0">
              <a:lnSpc>
                <a:spcPct val="90000"/>
              </a:lnSpc>
              <a:spcBef>
                <a:spcPts val="1000"/>
              </a:spcBef>
              <a:spcAft>
                <a:spcPts val="0"/>
              </a:spcAft>
              <a:buNone/>
            </a:pPr>
            <a:endParaRPr/>
          </a:p>
        </p:txBody>
      </p:sp>
      <p:sp>
        <p:nvSpPr>
          <p:cNvPr id="129" name="Google Shape;129;g36fdbdeca0e_0_36"/>
          <p:cNvSpPr txBox="1"/>
          <p:nvPr/>
        </p:nvSpPr>
        <p:spPr>
          <a:xfrm>
            <a:off x="221125" y="5221750"/>
            <a:ext cx="9133800" cy="112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000">
                <a:solidFill>
                  <a:schemeClr val="dk1"/>
                </a:solidFill>
              </a:rPr>
              <a:t>Pipeline: </a:t>
            </a:r>
            <a:endParaRPr sz="2000">
              <a:solidFill>
                <a:schemeClr val="dk1"/>
              </a:solidFill>
            </a:endParaRPr>
          </a:p>
          <a:p>
            <a:pPr marL="0" marR="0" lvl="0" indent="0" algn="l" rtl="0">
              <a:lnSpc>
                <a:spcPct val="100000"/>
              </a:lnSpc>
              <a:spcBef>
                <a:spcPts val="0"/>
              </a:spcBef>
              <a:spcAft>
                <a:spcPts val="0"/>
              </a:spcAft>
              <a:buNone/>
            </a:pPr>
            <a:r>
              <a:rPr lang="en-US" sz="2000" i="1">
                <a:solidFill>
                  <a:schemeClr val="dk1"/>
                </a:solidFill>
              </a:rPr>
              <a:t>Satellite data → Cropping → Graph construction → GNN model → Prediction</a:t>
            </a:r>
            <a:endParaRPr sz="2800">
              <a:solidFill>
                <a:srgbClr val="222222"/>
              </a:solidFill>
              <a:highlight>
                <a:srgbClr val="FFFFFF"/>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g36fdbdeca0e_0_4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Introduction </a:t>
            </a:r>
            <a:r>
              <a:rPr lang="en-US" sz="3200"/>
              <a:t>–Datasets Overview</a:t>
            </a:r>
            <a:endParaRPr sz="3200"/>
          </a:p>
        </p:txBody>
      </p:sp>
      <p:sp>
        <p:nvSpPr>
          <p:cNvPr id="136" name="Google Shape;136;g36fdbdeca0e_0_49"/>
          <p:cNvSpPr txBox="1">
            <a:spLocks noGrp="1"/>
          </p:cNvSpPr>
          <p:nvPr>
            <p:ph type="body" idx="1"/>
          </p:nvPr>
        </p:nvSpPr>
        <p:spPr>
          <a:xfrm>
            <a:off x="838200" y="1573650"/>
            <a:ext cx="10081500" cy="4789200"/>
          </a:xfrm>
          <a:prstGeom prst="rect">
            <a:avLst/>
          </a:prstGeom>
        </p:spPr>
        <p:txBody>
          <a:bodyPr spcFirstLastPara="1" wrap="square" lIns="91425" tIns="45700" rIns="91425" bIns="45700" anchor="t" anchorCtr="0">
            <a:noAutofit/>
          </a:bodyPr>
          <a:lstStyle/>
          <a:p>
            <a:pPr marL="0" marR="0" lvl="0" indent="0" algn="l" rtl="0">
              <a:lnSpc>
                <a:spcPct val="70000"/>
              </a:lnSpc>
              <a:spcBef>
                <a:spcPts val="1000"/>
              </a:spcBef>
              <a:spcAft>
                <a:spcPts val="0"/>
              </a:spcAft>
              <a:buSzPts val="275"/>
              <a:buNone/>
            </a:pPr>
            <a:r>
              <a:rPr lang="en-US" sz="2200" b="1"/>
              <a:t>Observation Dataset:</a:t>
            </a:r>
            <a:endParaRPr sz="2200" b="1"/>
          </a:p>
          <a:p>
            <a:pPr marL="0" marR="0" lvl="0" indent="0" algn="l" rtl="0">
              <a:lnSpc>
                <a:spcPct val="70000"/>
              </a:lnSpc>
              <a:spcBef>
                <a:spcPts val="1000"/>
              </a:spcBef>
              <a:spcAft>
                <a:spcPts val="0"/>
              </a:spcAft>
              <a:buSzPts val="275"/>
              <a:buNone/>
            </a:pPr>
            <a:r>
              <a:rPr lang="en-US" sz="2200"/>
              <a:t>Binary record (presence/absence of RO)</a:t>
            </a:r>
            <a:endParaRPr sz="2200"/>
          </a:p>
          <a:p>
            <a:pPr marL="0" marR="0" lvl="0" indent="0" algn="l" rtl="0">
              <a:lnSpc>
                <a:spcPct val="70000"/>
              </a:lnSpc>
              <a:spcBef>
                <a:spcPts val="1000"/>
              </a:spcBef>
              <a:spcAft>
                <a:spcPts val="0"/>
              </a:spcAft>
              <a:buSzPts val="275"/>
              <a:buNone/>
            </a:pPr>
            <a:endParaRPr sz="1100"/>
          </a:p>
          <a:p>
            <a:pPr marL="0" marR="0" lvl="0" indent="0" algn="l" rtl="0">
              <a:lnSpc>
                <a:spcPct val="70000"/>
              </a:lnSpc>
              <a:spcBef>
                <a:spcPts val="1000"/>
              </a:spcBef>
              <a:spcAft>
                <a:spcPts val="0"/>
              </a:spcAft>
              <a:buSzPts val="275"/>
              <a:buNone/>
            </a:pPr>
            <a:r>
              <a:rPr lang="en-US" sz="2200" b="1"/>
              <a:t>Satellite Dataset:</a:t>
            </a:r>
            <a:endParaRPr sz="2200" b="1"/>
          </a:p>
          <a:p>
            <a:pPr marL="0" marR="0" lvl="0" indent="0" algn="l" rtl="0">
              <a:lnSpc>
                <a:spcPct val="70000"/>
              </a:lnSpc>
              <a:spcBef>
                <a:spcPts val="1000"/>
              </a:spcBef>
              <a:spcAft>
                <a:spcPts val="0"/>
              </a:spcAft>
              <a:buSzPts val="275"/>
              <a:buNone/>
            </a:pPr>
            <a:r>
              <a:rPr lang="en-US" sz="2200"/>
              <a:t>3-band imagery from 3 global ROIs</a:t>
            </a:r>
            <a:endParaRPr sz="2200"/>
          </a:p>
          <a:p>
            <a:pPr marL="0" marR="0" lvl="0" indent="0" algn="l" rtl="0">
              <a:lnSpc>
                <a:spcPct val="70000"/>
              </a:lnSpc>
              <a:spcBef>
                <a:spcPts val="1000"/>
              </a:spcBef>
              <a:spcAft>
                <a:spcPts val="0"/>
              </a:spcAft>
              <a:buSzPts val="275"/>
              <a:buNone/>
            </a:pPr>
            <a:endParaRPr sz="2200"/>
          </a:p>
          <a:p>
            <a:pPr marL="0" marR="0" lvl="0" indent="0" algn="l" rtl="0">
              <a:lnSpc>
                <a:spcPct val="70000"/>
              </a:lnSpc>
              <a:spcBef>
                <a:spcPts val="1000"/>
              </a:spcBef>
              <a:spcAft>
                <a:spcPts val="0"/>
              </a:spcAft>
              <a:buSzPts val="275"/>
              <a:buNone/>
            </a:pPr>
            <a:r>
              <a:rPr lang="en-US" sz="2200" b="1"/>
              <a:t>Simplest Implemented Model:</a:t>
            </a:r>
            <a:endParaRPr sz="2200" b="1"/>
          </a:p>
          <a:p>
            <a:pPr marL="0" marR="0" lvl="0" indent="0" algn="l" rtl="0">
              <a:lnSpc>
                <a:spcPct val="70000"/>
              </a:lnSpc>
              <a:spcBef>
                <a:spcPts val="1000"/>
              </a:spcBef>
              <a:spcAft>
                <a:spcPts val="0"/>
              </a:spcAft>
              <a:buSzPts val="275"/>
              <a:buNone/>
            </a:pPr>
            <a:r>
              <a:rPr lang="en-US" sz="2200"/>
              <a:t>Match datasets using geolocation (lat-long)</a:t>
            </a:r>
            <a:endParaRPr sz="2200"/>
          </a:p>
          <a:p>
            <a:pPr marL="0" lvl="0" indent="0" algn="l" rtl="0">
              <a:lnSpc>
                <a:spcPct val="70000"/>
              </a:lnSpc>
              <a:spcBef>
                <a:spcPts val="1000"/>
              </a:spcBef>
              <a:spcAft>
                <a:spcPts val="0"/>
              </a:spcAft>
              <a:buClr>
                <a:schemeClr val="dk1"/>
              </a:buClr>
              <a:buSzPts val="275"/>
              <a:buFont typeface="Arial"/>
              <a:buNone/>
            </a:pPr>
            <a:r>
              <a:rPr lang="en-US" sz="2200"/>
              <a:t>Crop satellite images into 64×64 pixel patches centered on observation points</a:t>
            </a:r>
            <a:endParaRPr sz="2200"/>
          </a:p>
          <a:p>
            <a:pPr marL="0" marR="0" lvl="0" indent="0" algn="l" rtl="0">
              <a:lnSpc>
                <a:spcPct val="70000"/>
              </a:lnSpc>
              <a:spcBef>
                <a:spcPts val="1000"/>
              </a:spcBef>
              <a:spcAft>
                <a:spcPts val="0"/>
              </a:spcAft>
              <a:buSzPts val="275"/>
              <a:buNone/>
            </a:pPr>
            <a:r>
              <a:rPr lang="en-US" sz="2200"/>
              <a:t>Use cropped images as inputs to CNN for prediction</a:t>
            </a:r>
            <a:endParaRPr sz="2200"/>
          </a:p>
          <a:p>
            <a:pPr marL="0" marR="0" lvl="0" indent="0" algn="l" rtl="0">
              <a:lnSpc>
                <a:spcPct val="70000"/>
              </a:lnSpc>
              <a:spcBef>
                <a:spcPts val="1000"/>
              </a:spcBef>
              <a:spcAft>
                <a:spcPts val="0"/>
              </a:spcAft>
              <a:buSzPts val="275"/>
              <a:buNone/>
            </a:pPr>
            <a:endParaRPr sz="2200"/>
          </a:p>
          <a:p>
            <a:pPr marL="0" marR="0" lvl="0" indent="0" algn="l" rtl="0">
              <a:lnSpc>
                <a:spcPct val="70000"/>
              </a:lnSpc>
              <a:spcBef>
                <a:spcPts val="1000"/>
              </a:spcBef>
              <a:spcAft>
                <a:spcPts val="0"/>
              </a:spcAft>
              <a:buSzPts val="275"/>
              <a:buNone/>
            </a:pPr>
            <a:r>
              <a:rPr lang="en-US" sz="2200" b="1"/>
              <a:t>Proposed Model: </a:t>
            </a:r>
            <a:endParaRPr sz="2200" b="1"/>
          </a:p>
          <a:p>
            <a:pPr marL="0" marR="0" lvl="0" indent="0" algn="l" rtl="0">
              <a:lnSpc>
                <a:spcPct val="70000"/>
              </a:lnSpc>
              <a:spcBef>
                <a:spcPts val="1000"/>
              </a:spcBef>
              <a:spcAft>
                <a:spcPts val="0"/>
              </a:spcAft>
              <a:buSzPts val="275"/>
              <a:buNone/>
            </a:pPr>
            <a:r>
              <a:rPr lang="en-US" sz="2200"/>
              <a:t>ROST Detection Model (GNN)</a:t>
            </a:r>
            <a:endParaRPr sz="2200"/>
          </a:p>
          <a:p>
            <a:pPr marL="0" marR="0" lvl="0" indent="0" algn="l" rtl="0">
              <a:lnSpc>
                <a:spcPct val="70000"/>
              </a:lnSpc>
              <a:spcBef>
                <a:spcPts val="1000"/>
              </a:spcBef>
              <a:spcAft>
                <a:spcPts val="0"/>
              </a:spcAft>
              <a:buSzPts val="275"/>
              <a:buNone/>
            </a:pPr>
            <a:endParaRPr sz="1500"/>
          </a:p>
          <a:p>
            <a:pPr marL="0" marR="0" lvl="0" indent="0" algn="l" rtl="0">
              <a:lnSpc>
                <a:spcPct val="70000"/>
              </a:lnSpc>
              <a:spcBef>
                <a:spcPts val="1000"/>
              </a:spcBef>
              <a:spcAft>
                <a:spcPts val="0"/>
              </a:spcAft>
              <a:buSzPts val="275"/>
              <a:buNone/>
            </a:pPr>
            <a:endParaRPr sz="1500"/>
          </a:p>
          <a:p>
            <a:pPr marL="0" marR="0" lvl="0" indent="0" algn="l" rtl="0">
              <a:lnSpc>
                <a:spcPct val="70000"/>
              </a:lnSpc>
              <a:spcBef>
                <a:spcPts val="1000"/>
              </a:spcBef>
              <a:spcAft>
                <a:spcPts val="0"/>
              </a:spcAft>
              <a:buSzPts val="275"/>
              <a:buNone/>
            </a:pPr>
            <a:endParaRPr sz="15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36fda62b7db_1_28"/>
          <p:cNvSpPr txBox="1"/>
          <p:nvPr/>
        </p:nvSpPr>
        <p:spPr>
          <a:xfrm>
            <a:off x="539400" y="1363900"/>
            <a:ext cx="8283600" cy="480300"/>
          </a:xfrm>
          <a:prstGeom prst="rect">
            <a:avLst/>
          </a:prstGeom>
          <a:noFill/>
          <a:ln>
            <a:noFill/>
          </a:ln>
        </p:spPr>
        <p:txBody>
          <a:bodyPr spcFirstLastPara="1" wrap="square" lIns="91425" tIns="91425" rIns="91425" bIns="91425" anchor="t" anchorCtr="0">
            <a:noAutofit/>
          </a:bodyPr>
          <a:lstStyle/>
          <a:p>
            <a:pPr marL="457200" lvl="0" indent="-406400" algn="l" rtl="0">
              <a:spcBef>
                <a:spcPts val="0"/>
              </a:spcBef>
              <a:spcAft>
                <a:spcPts val="0"/>
              </a:spcAft>
              <a:buClr>
                <a:srgbClr val="00427A"/>
              </a:buClr>
              <a:buSzPts val="2800"/>
              <a:buFont typeface="Calibri"/>
              <a:buChar char="●"/>
            </a:pPr>
            <a:r>
              <a:rPr lang="en-US" sz="2800">
                <a:solidFill>
                  <a:srgbClr val="00427A"/>
                </a:solidFill>
                <a:latin typeface="Calibri"/>
                <a:ea typeface="Calibri"/>
                <a:cs typeface="Calibri"/>
                <a:sym typeface="Calibri"/>
              </a:rPr>
              <a:t>Environmental Conditions Extraction</a:t>
            </a:r>
            <a:endParaRPr sz="2800">
              <a:solidFill>
                <a:srgbClr val="00427A"/>
              </a:solidFill>
              <a:latin typeface="Calibri"/>
              <a:ea typeface="Calibri"/>
              <a:cs typeface="Calibri"/>
              <a:sym typeface="Calibri"/>
            </a:endParaRPr>
          </a:p>
          <a:p>
            <a:pPr marL="457200" lvl="0" indent="0" algn="l" rtl="0">
              <a:spcBef>
                <a:spcPts val="0"/>
              </a:spcBef>
              <a:spcAft>
                <a:spcPts val="0"/>
              </a:spcAft>
              <a:buNone/>
            </a:pPr>
            <a:endParaRPr sz="2800">
              <a:solidFill>
                <a:srgbClr val="00427A"/>
              </a:solidFill>
              <a:latin typeface="Calibri"/>
              <a:ea typeface="Calibri"/>
              <a:cs typeface="Calibri"/>
              <a:sym typeface="Calibri"/>
            </a:endParaRPr>
          </a:p>
          <a:p>
            <a:pPr marL="0" lvl="0" indent="0" algn="l" rtl="0">
              <a:spcBef>
                <a:spcPts val="0"/>
              </a:spcBef>
              <a:spcAft>
                <a:spcPts val="0"/>
              </a:spcAft>
              <a:buNone/>
            </a:pPr>
            <a:endParaRPr sz="2800">
              <a:solidFill>
                <a:srgbClr val="00427A"/>
              </a:solidFill>
              <a:latin typeface="Calibri"/>
              <a:ea typeface="Calibri"/>
              <a:cs typeface="Calibri"/>
              <a:sym typeface="Calibri"/>
            </a:endParaRPr>
          </a:p>
        </p:txBody>
      </p:sp>
      <p:pic>
        <p:nvPicPr>
          <p:cNvPr id="143" name="Google Shape;143;g36fda62b7db_1_28" title="Bio-oracl-correlation.png"/>
          <p:cNvPicPr preferRelativeResize="0"/>
          <p:nvPr/>
        </p:nvPicPr>
        <p:blipFill>
          <a:blip r:embed="rId3">
            <a:alphaModFix/>
          </a:blip>
          <a:stretch>
            <a:fillRect/>
          </a:stretch>
        </p:blipFill>
        <p:spPr>
          <a:xfrm>
            <a:off x="1094175" y="1844200"/>
            <a:ext cx="6542100" cy="4724126"/>
          </a:xfrm>
          <a:prstGeom prst="rect">
            <a:avLst/>
          </a:prstGeom>
          <a:noFill/>
          <a:ln>
            <a:noFill/>
          </a:ln>
        </p:spPr>
      </p:pic>
      <p:sp>
        <p:nvSpPr>
          <p:cNvPr id="144" name="Google Shape;144;g36fda62b7db_1_28"/>
          <p:cNvSpPr txBox="1">
            <a:spLocks noGrp="1"/>
          </p:cNvSpPr>
          <p:nvPr>
            <p:ph type="title"/>
          </p:nvPr>
        </p:nvSpPr>
        <p:spPr>
          <a:xfrm>
            <a:off x="385275" y="362175"/>
            <a:ext cx="10968600" cy="13287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Detection</a:t>
            </a:r>
            <a:endParaRPr sz="2800" b="0">
              <a:solidFill>
                <a:srgbClr val="00427A"/>
              </a:solidFill>
            </a:endParaRPr>
          </a:p>
          <a:p>
            <a:pPr marL="0" lvl="0" indent="0" algn="l" rtl="0">
              <a:spcBef>
                <a:spcPts val="0"/>
              </a:spcBef>
              <a:spcAft>
                <a:spcPts val="0"/>
              </a:spcAft>
              <a:buNone/>
            </a:pPr>
            <a:r>
              <a:rPr lang="en-US" sz="3955"/>
              <a:t>–Environment Condition-based Risk Model</a:t>
            </a:r>
            <a:endParaRPr sz="3955"/>
          </a:p>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36fdbdeca0e_2_39"/>
          <p:cNvSpPr txBox="1"/>
          <p:nvPr/>
        </p:nvSpPr>
        <p:spPr>
          <a:xfrm>
            <a:off x="539400" y="1363900"/>
            <a:ext cx="8306700" cy="524100"/>
          </a:xfrm>
          <a:prstGeom prst="rect">
            <a:avLst/>
          </a:prstGeom>
          <a:noFill/>
          <a:ln>
            <a:noFill/>
          </a:ln>
        </p:spPr>
        <p:txBody>
          <a:bodyPr spcFirstLastPara="1" wrap="square" lIns="91425" tIns="91425" rIns="91425" bIns="91425" anchor="t" anchorCtr="0">
            <a:noAutofit/>
          </a:bodyPr>
          <a:lstStyle/>
          <a:p>
            <a:pPr marL="457200" lvl="0" indent="-406400" algn="l" rtl="0">
              <a:spcBef>
                <a:spcPts val="0"/>
              </a:spcBef>
              <a:spcAft>
                <a:spcPts val="0"/>
              </a:spcAft>
              <a:buClr>
                <a:srgbClr val="00427A"/>
              </a:buClr>
              <a:buSzPts val="2800"/>
              <a:buFont typeface="Calibri"/>
              <a:buChar char="●"/>
            </a:pPr>
            <a:r>
              <a:rPr lang="en-US" sz="2800">
                <a:solidFill>
                  <a:srgbClr val="00427A"/>
                </a:solidFill>
                <a:latin typeface="Calibri"/>
                <a:ea typeface="Calibri"/>
                <a:cs typeface="Calibri"/>
                <a:sym typeface="Calibri"/>
              </a:rPr>
              <a:t>Detection of Suitable Environmental Conditions</a:t>
            </a:r>
            <a:endParaRPr sz="2800">
              <a:solidFill>
                <a:srgbClr val="00427A"/>
              </a:solidFill>
              <a:latin typeface="Calibri"/>
              <a:ea typeface="Calibri"/>
              <a:cs typeface="Calibri"/>
              <a:sym typeface="Calibri"/>
            </a:endParaRPr>
          </a:p>
        </p:txBody>
      </p:sp>
      <p:pic>
        <p:nvPicPr>
          <p:cNvPr id="151" name="Google Shape;151;g36fdbdeca0e_2_39" title="oracl-data-correlation.png"/>
          <p:cNvPicPr preferRelativeResize="0"/>
          <p:nvPr/>
        </p:nvPicPr>
        <p:blipFill>
          <a:blip r:embed="rId3">
            <a:alphaModFix/>
          </a:blip>
          <a:stretch>
            <a:fillRect/>
          </a:stretch>
        </p:blipFill>
        <p:spPr>
          <a:xfrm>
            <a:off x="1148150" y="1888000"/>
            <a:ext cx="6873426" cy="4682151"/>
          </a:xfrm>
          <a:prstGeom prst="rect">
            <a:avLst/>
          </a:prstGeom>
          <a:noFill/>
          <a:ln>
            <a:noFill/>
          </a:ln>
        </p:spPr>
      </p:pic>
      <p:sp>
        <p:nvSpPr>
          <p:cNvPr id="152" name="Google Shape;152;g36fdbdeca0e_2_39"/>
          <p:cNvSpPr txBox="1">
            <a:spLocks noGrp="1"/>
          </p:cNvSpPr>
          <p:nvPr>
            <p:ph type="title"/>
          </p:nvPr>
        </p:nvSpPr>
        <p:spPr>
          <a:xfrm>
            <a:off x="385275" y="362175"/>
            <a:ext cx="10968600" cy="13287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Detection</a:t>
            </a:r>
            <a:endParaRPr sz="2800" b="0">
              <a:solidFill>
                <a:srgbClr val="00427A"/>
              </a:solidFill>
            </a:endParaRPr>
          </a:p>
          <a:p>
            <a:pPr marL="0" lvl="0" indent="0" algn="l" rtl="0">
              <a:spcBef>
                <a:spcPts val="0"/>
              </a:spcBef>
              <a:spcAft>
                <a:spcPts val="0"/>
              </a:spcAft>
              <a:buNone/>
            </a:pPr>
            <a:r>
              <a:rPr lang="en-US" sz="3955"/>
              <a:t>–Environment Condition-based Risk Model</a:t>
            </a:r>
            <a:endParaRPr sz="3955"/>
          </a:p>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g36fdbdeca0e_2_2" title="data-RO-map.png"/>
          <p:cNvPicPr preferRelativeResize="0"/>
          <p:nvPr/>
        </p:nvPicPr>
        <p:blipFill>
          <a:blip r:embed="rId3">
            <a:alphaModFix/>
          </a:blip>
          <a:stretch>
            <a:fillRect/>
          </a:stretch>
        </p:blipFill>
        <p:spPr>
          <a:xfrm>
            <a:off x="404450" y="1722100"/>
            <a:ext cx="10131750" cy="4777924"/>
          </a:xfrm>
          <a:prstGeom prst="rect">
            <a:avLst/>
          </a:prstGeom>
          <a:noFill/>
          <a:ln>
            <a:noFill/>
          </a:ln>
        </p:spPr>
      </p:pic>
      <p:sp>
        <p:nvSpPr>
          <p:cNvPr id="159" name="Google Shape;159;g36fdbdeca0e_2_2"/>
          <p:cNvSpPr txBox="1">
            <a:spLocks noGrp="1"/>
          </p:cNvSpPr>
          <p:nvPr>
            <p:ph type="title"/>
          </p:nvPr>
        </p:nvSpPr>
        <p:spPr>
          <a:xfrm>
            <a:off x="385275" y="362175"/>
            <a:ext cx="10968600" cy="13287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Detection</a:t>
            </a:r>
            <a:endParaRPr sz="2800" b="0">
              <a:solidFill>
                <a:srgbClr val="00427A"/>
              </a:solidFill>
            </a:endParaRPr>
          </a:p>
          <a:p>
            <a:pPr marL="0" lvl="0" indent="0" algn="l" rtl="0">
              <a:spcBef>
                <a:spcPts val="0"/>
              </a:spcBef>
              <a:spcAft>
                <a:spcPts val="0"/>
              </a:spcAft>
              <a:buNone/>
            </a:pPr>
            <a:r>
              <a:rPr lang="en-US" sz="3955"/>
              <a:t>–Environment Condition-based Risk Model</a:t>
            </a:r>
            <a:endParaRPr sz="3955"/>
          </a:p>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498</TotalTime>
  <Words>1304</Words>
  <Application>Microsoft Office PowerPoint</Application>
  <PresentationFormat>Widescreen</PresentationFormat>
  <Paragraphs>236</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Calibri</vt:lpstr>
      <vt:lpstr>Roboto Mono</vt:lpstr>
      <vt:lpstr>Courier New</vt:lpstr>
      <vt:lpstr>Arial</vt:lpstr>
      <vt:lpstr>Office Theme</vt:lpstr>
      <vt:lpstr>AI-Sandbox: Rugulopteryx OKamurae</vt:lpstr>
      <vt:lpstr>Catalogue </vt:lpstr>
      <vt:lpstr>Introduction – The Challenge</vt:lpstr>
      <vt:lpstr>Introduction  – The Inspiration</vt:lpstr>
      <vt:lpstr>Introduction – The Methodology</vt:lpstr>
      <vt:lpstr>Introduction –Datasets Overview</vt:lpstr>
      <vt:lpstr>Detection –Environment Condition-based Risk Model </vt:lpstr>
      <vt:lpstr>Detection –Environment Condition-based Risk Model </vt:lpstr>
      <vt:lpstr>Detection –Environment Condition-based Risk Model </vt:lpstr>
      <vt:lpstr>Detection –Environment Condition-based Risk Model </vt:lpstr>
      <vt:lpstr>Detection –Environment Condition-based Risk Model </vt:lpstr>
      <vt:lpstr>Detection – CNN </vt:lpstr>
      <vt:lpstr>PowerPoint Presentation</vt:lpstr>
      <vt:lpstr>PowerPoint Presentation</vt:lpstr>
      <vt:lpstr>Detection – UNet CNN </vt:lpstr>
      <vt:lpstr>Early Detection - GNN</vt:lpstr>
      <vt:lpstr>PowerPoint Presentation</vt:lpstr>
      <vt:lpstr>GNN Strategy Comparison </vt:lpstr>
      <vt:lpstr>Conclusion and Discussion — Key Outcomes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Andrew Parnell</dc:creator>
  <cp:lastModifiedBy>Gayathri Girish Nair</cp:lastModifiedBy>
  <cp:revision>3</cp:revision>
  <dcterms:created xsi:type="dcterms:W3CDTF">2025-09-24T09:34:21Z</dcterms:created>
  <dcterms:modified xsi:type="dcterms:W3CDTF">2025-11-08T17:24:07Z</dcterms:modified>
</cp:coreProperties>
</file>